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6" r:id="rId5"/>
    <p:sldMasterId id="2147483760" r:id="rId6"/>
    <p:sldMasterId id="2147483772" r:id="rId7"/>
    <p:sldMasterId id="2147483784" r:id="rId8"/>
  </p:sldMasterIdLst>
  <p:notesMasterIdLst>
    <p:notesMasterId r:id="rId25"/>
  </p:notesMasterIdLst>
  <p:handoutMasterIdLst>
    <p:handoutMasterId r:id="rId26"/>
  </p:handoutMasterIdLst>
  <p:sldIdLst>
    <p:sldId id="257" r:id="rId9"/>
    <p:sldId id="475" r:id="rId10"/>
    <p:sldId id="481" r:id="rId11"/>
    <p:sldId id="469" r:id="rId12"/>
    <p:sldId id="470" r:id="rId13"/>
    <p:sldId id="477" r:id="rId14"/>
    <p:sldId id="480" r:id="rId15"/>
    <p:sldId id="472" r:id="rId16"/>
    <p:sldId id="474" r:id="rId17"/>
    <p:sldId id="473" r:id="rId18"/>
    <p:sldId id="471" r:id="rId19"/>
    <p:sldId id="486" r:id="rId20"/>
    <p:sldId id="485" r:id="rId21"/>
    <p:sldId id="478" r:id="rId22"/>
    <p:sldId id="479" r:id="rId23"/>
    <p:sldId id="483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FFFF9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4628" autoAdjust="0"/>
  </p:normalViewPr>
  <p:slideViewPr>
    <p:cSldViewPr>
      <p:cViewPr>
        <p:scale>
          <a:sx n="90" d="100"/>
          <a:sy n="90" d="100"/>
        </p:scale>
        <p:origin x="-1243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576EF-656E-46E4-AB28-D7E9AF38281A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F110-8F98-41FB-B525-8EAB34318A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10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F7AD-B2AE-45AB-A8EC-F66431610328}" type="datetimeFigureOut">
              <a:rPr lang="en-GB" smtClean="0"/>
              <a:t>20/06/2018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DF4C6-0FC0-4898-8650-14A799520EF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48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961219-AB90-4019-881F-43CCB78B5162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6869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4C6-0FC0-4898-8650-14A799520EF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8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4C6-0FC0-4898-8650-14A799520EF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0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4C6-0FC0-4898-8650-14A799520E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0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DF4C6-0FC0-4898-8650-14A799520EF2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0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9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45B008-8F2A-4C6B-A0A3-106BC08B6DAA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95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28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9BD0-0F98-437B-BC30-5CACA84E9C9E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73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03C-EFEE-4DBA-9DED-45A7DD09D59D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63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0BD-DE0C-4CCC-918D-BACE8D76C65D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54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48ED-615A-4552-907C-08CC6DA228D1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707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D138-B804-4E54-B2F2-966953D678CC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762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E751-2487-4016-8056-9D9FD88A8D91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27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F051-113B-45A3-9841-7036A8BD9FA5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143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7CB0-29AD-45E3-AF95-E81FA283156B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53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706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78CE-59FF-4AD8-AE0B-A77FD160DB1F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99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48EC-41D3-4993-AB13-A5311010ADD6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331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97B3-B8C7-4035-A34D-E913FAAD4AD5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040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77D6-29ED-46F2-97BC-2E7E9FE63B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17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5F3-9427-4F3F-BF01-A38502250D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00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98B-A24F-4D73-BBED-EF1CCAA9C1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7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1C48-ACA2-40D2-86B9-41927B4666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77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4E78-12C1-4616-829A-5A63A53307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38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11E-250D-41CD-A01D-3F3F62A8B3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0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CFDC-6C06-4CDA-BD9E-4A4621069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45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C639B-C7F1-41D3-9A5C-88C06A82ED44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72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0D1A-5CB0-4436-BB9D-5B043B25C3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06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07E5-514E-4333-8A7D-CDCFFA77046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78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BF67-E48D-460C-95E4-B9DB33E9FA3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1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DADC-4631-4A1C-AE55-0BD15E9794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69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64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21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3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85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40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734481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844825"/>
            <a:ext cx="40386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595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1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19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52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67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87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52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0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45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9888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32483-DD37-4769-BBB9-FA4B0CA9E20A}" type="datetimeFigureOut">
              <a:rPr lang="en-GB" smtClean="0">
                <a:solidFill>
                  <a:prstClr val="black"/>
                </a:solidFill>
              </a:rPr>
              <a:pPr/>
              <a:t>20/06/2018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76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73448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844825"/>
            <a:ext cx="40386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71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59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9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59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9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767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15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95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9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32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7251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7664" y="40466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664" y="53012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32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32483-DD37-4769-BBB9-FA4B0CA9E20A}" type="datetimeFigureOut">
              <a:rPr lang="en-GB" smtClean="0">
                <a:solidFill>
                  <a:prstClr val="black"/>
                </a:solidFill>
              </a:rPr>
              <a:pPr/>
              <a:t>20/06/2018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43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2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9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25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9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3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7251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7664" y="40466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7664" y="53012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96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t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t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t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324815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792630"/>
            <a:ext cx="8229600" cy="437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26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C866-BEE0-441E-A835-B80C549F4FE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95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7002-BD74-4C73-BD6E-7B1044F16873}" type="datetime1">
              <a:rPr lang="en-GB" smtClean="0"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5A63-A59D-470E-BF9F-C3A12C03C4E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4AEE-CD11-461C-AA2A-8D0F7661B17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20/06/2018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9A3E-77A3-422B-9E7C-5C62BA55C46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5A63-A59D-470E-BF9F-C3A12C03C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0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324815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792630"/>
            <a:ext cx="8229600" cy="437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826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C866-BEE0-441E-A835-B80C549F4F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321425"/>
            <a:ext cx="9151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17.e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6800" y="4267200"/>
            <a:ext cx="1042988" cy="104298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160719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latin typeface="+mj-lt"/>
              </a:rPr>
              <a:t>PROFESSIONAL REGISTRATION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latin typeface="+mj-lt"/>
              </a:rPr>
              <a:t>How is it for you?</a:t>
            </a:r>
            <a:endParaRPr lang="en-GB" altLang="en-US" sz="3600" b="1" dirty="0">
              <a:latin typeface="+mj-lt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+mj-lt"/>
              </a:rPr>
              <a:t>					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i="1" dirty="0" smtClean="0">
                <a:latin typeface="+mj-lt"/>
              </a:rPr>
              <a:t>Hayden Llewellyn, Chief Executive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2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9" y="702659"/>
            <a:ext cx="2085468" cy="86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" y="4804431"/>
            <a:ext cx="2711010" cy="91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9686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612">
            <a:off x="56496" y="3701134"/>
            <a:ext cx="1130483" cy="110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70" y="958754"/>
            <a:ext cx="1959554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566">
            <a:off x="5260567" y="3551705"/>
            <a:ext cx="194289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9" name="Rectangle 1"/>
          <p:cNvSpPr>
            <a:spLocks noChangeArrowheads="1"/>
          </p:cNvSpPr>
          <p:nvPr/>
        </p:nvSpPr>
        <p:spPr bwMode="auto">
          <a:xfrm>
            <a:off x="4973545" y="4410328"/>
            <a:ext cx="24011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  <a:latin typeface="Lucida Sans" pitchFamily="34" charset="0"/>
              </a:rPr>
              <a:t>Teacher who 'spent hours' on Facebook during class guilty </a:t>
            </a:r>
            <a:r>
              <a:rPr lang="en-GB" sz="1600" b="1" dirty="0" smtClean="0">
                <a:solidFill>
                  <a:prstClr val="black"/>
                </a:solidFill>
                <a:latin typeface="Lucida Sans" pitchFamily="34" charset="0"/>
              </a:rPr>
              <a:t>     of </a:t>
            </a:r>
            <a:r>
              <a:rPr lang="en-GB" sz="1600" b="1" dirty="0">
                <a:solidFill>
                  <a:prstClr val="black"/>
                </a:solidFill>
                <a:latin typeface="Lucida Sans" pitchFamily="34" charset="0"/>
              </a:rPr>
              <a:t>misconduct </a:t>
            </a:r>
            <a:endParaRPr lang="en-GB" sz="1600" dirty="0">
              <a:solidFill>
                <a:prstClr val="black"/>
              </a:solidFill>
              <a:latin typeface="Lucida Sans" pitchFamily="34" charset="0"/>
            </a:endParaRPr>
          </a:p>
        </p:txBody>
      </p:sp>
      <p:pic>
        <p:nvPicPr>
          <p:cNvPr id="18451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017">
            <a:off x="139955" y="2143910"/>
            <a:ext cx="2209858" cy="89315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452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6" y="5716739"/>
            <a:ext cx="174740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4" name="TextBox 1"/>
          <p:cNvSpPr txBox="1">
            <a:spLocks noChangeArrowheads="1"/>
          </p:cNvSpPr>
          <p:nvPr/>
        </p:nvSpPr>
        <p:spPr bwMode="auto">
          <a:xfrm>
            <a:off x="44996" y="87106"/>
            <a:ext cx="27268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700" b="1" dirty="0">
                <a:solidFill>
                  <a:prstClr val="black"/>
                </a:solidFill>
                <a:latin typeface="Miriam" pitchFamily="34" charset="-79"/>
                <a:cs typeface="Miriam" pitchFamily="34" charset="-79"/>
              </a:rPr>
              <a:t>Teacher who showered with pupils is struck off </a:t>
            </a:r>
          </a:p>
        </p:txBody>
      </p:sp>
      <p:sp>
        <p:nvSpPr>
          <p:cNvPr id="2" name="TextBox 1"/>
          <p:cNvSpPr txBox="1"/>
          <p:nvPr/>
        </p:nvSpPr>
        <p:spPr>
          <a:xfrm rot="371372">
            <a:off x="1051383" y="3825831"/>
            <a:ext cx="26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Primary school teaching assistant found ‘staggering’ and smelling of alcohol too drunk to catch bus home</a:t>
            </a:r>
            <a:endParaRPr lang="en-GB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21448652">
            <a:off x="2030135" y="5831923"/>
            <a:ext cx="27185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Foul-mouthed teacher BANNED from classroom for swearing at pupils</a:t>
            </a:r>
          </a:p>
        </p:txBody>
      </p:sp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38" y="3258921"/>
            <a:ext cx="2107977" cy="54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896" y="5569324"/>
            <a:ext cx="1926823" cy="116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37">
            <a:off x="4148673" y="89451"/>
            <a:ext cx="1147163" cy="112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742">
            <a:off x="2234756" y="1192671"/>
            <a:ext cx="1297810" cy="84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1443814">
            <a:off x="214140" y="1621476"/>
            <a:ext cx="1940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Wrexham cannabis farm </a:t>
            </a:r>
            <a:endParaRPr lang="en-GB" sz="1200" b="1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teacher banned </a:t>
            </a:r>
            <a:r>
              <a:rPr lang="en-GB" sz="1200" b="1" dirty="0">
                <a:solidFill>
                  <a:prstClr val="black"/>
                </a:solidFill>
              </a:rPr>
              <a:t>from </a:t>
            </a:r>
            <a:endParaRPr lang="en-GB" sz="1200" b="1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profession</a:t>
            </a:r>
            <a:endParaRPr lang="en-GB" sz="1200" b="1" dirty="0">
              <a:solidFill>
                <a:prstClr val="black"/>
              </a:solidFill>
            </a:endParaRPr>
          </a:p>
        </p:txBody>
      </p:sp>
      <p:pic>
        <p:nvPicPr>
          <p:cNvPr id="18445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88" y="118200"/>
            <a:ext cx="3882989" cy="80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5" y="5249678"/>
            <a:ext cx="2127100" cy="162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944">
            <a:off x="3863639" y="3721150"/>
            <a:ext cx="1034002" cy="10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8719" y="1052163"/>
            <a:ext cx="2349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Lucida Console" panose="020B0609040504020204" pitchFamily="49" charset="0"/>
                <a:cs typeface="Times New Roman" panose="02020603050405020304" pitchFamily="18" charset="0"/>
              </a:rPr>
              <a:t>Lecturer banned from organising school trips after booze-fuelled London outing </a:t>
            </a:r>
            <a:endParaRPr lang="en-GB" sz="1600" b="1" dirty="0">
              <a:solidFill>
                <a:prstClr val="black"/>
              </a:solidFill>
              <a:latin typeface="Lucida Console" panose="020B0609040504020204" pitchFamily="49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1131" y="4015005"/>
            <a:ext cx="2026820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700" b="1" dirty="0"/>
              <a:t>Deputy </a:t>
            </a:r>
            <a:r>
              <a:rPr lang="en-GB" sz="1700" b="1" dirty="0" smtClean="0"/>
              <a:t>headteacher struck </a:t>
            </a:r>
            <a:r>
              <a:rPr lang="en-GB" sz="1700" b="1" dirty="0"/>
              <a:t>off for having sex with teenage schoolgirls</a:t>
            </a:r>
          </a:p>
        </p:txBody>
      </p:sp>
      <p:sp>
        <p:nvSpPr>
          <p:cNvPr id="9" name="Rectangle 8"/>
          <p:cNvSpPr/>
          <p:nvPr/>
        </p:nvSpPr>
        <p:spPr>
          <a:xfrm>
            <a:off x="7131854" y="1942234"/>
            <a:ext cx="20121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lecturer who used 'building site banter' banned from the classroom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311" y="3039579"/>
            <a:ext cx="2205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Teacher boasted </a:t>
            </a:r>
          </a:p>
          <a:p>
            <a:r>
              <a:rPr lang="en-GB" b="1" dirty="0" smtClean="0">
                <a:solidFill>
                  <a:prstClr val="black"/>
                </a:solidFill>
              </a:rPr>
              <a:t>about sex with pupil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232189">
            <a:off x="2730641" y="-8883"/>
            <a:ext cx="1381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Teacher sent hundreds of emails to school girl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z="18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sz="1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2974" y="2603098"/>
            <a:ext cx="1992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200" b="1" dirty="0">
                <a:latin typeface="Century Gothic" panose="020B0502020202020204" pitchFamily="34" charset="0"/>
              </a:rPr>
              <a:t>Teacher forged forms to help friend's daughter jump the queue to a popular primary school</a:t>
            </a:r>
          </a:p>
        </p:txBody>
      </p:sp>
      <p:sp>
        <p:nvSpPr>
          <p:cNvPr id="10" name="Rectangle 9"/>
          <p:cNvSpPr/>
          <p:nvPr/>
        </p:nvSpPr>
        <p:spPr>
          <a:xfrm rot="276215">
            <a:off x="2805461" y="4762178"/>
            <a:ext cx="1624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200" dirty="0">
                <a:latin typeface="Bookman Old Style" panose="02050604050505020204" pitchFamily="18" charset="0"/>
              </a:rPr>
              <a:t>A former teacher is banned from teaching after sexual relationships with two girls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7643" y="5140860"/>
            <a:ext cx="8385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b="1" dirty="0" smtClean="0"/>
              <a:t>Lecturer 'hit</a:t>
            </a:r>
            <a:r>
              <a:rPr lang="en-GB" sz="1400" b="1" dirty="0"/>
              <a:t>' pupil </a:t>
            </a:r>
            <a:r>
              <a:rPr lang="en-GB" sz="1400" b="1" dirty="0" smtClean="0"/>
              <a:t>on the head with file</a:t>
            </a:r>
            <a:endParaRPr lang="en-GB" sz="1400" b="1" dirty="0"/>
          </a:p>
        </p:txBody>
      </p:sp>
      <p:sp>
        <p:nvSpPr>
          <p:cNvPr id="12" name="Rectangle 11"/>
          <p:cNvSpPr/>
          <p:nvPr/>
        </p:nvSpPr>
        <p:spPr>
          <a:xfrm rot="21408786">
            <a:off x="2399421" y="2023002"/>
            <a:ext cx="249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dirty="0"/>
              <a:t>Teacher </a:t>
            </a:r>
            <a:r>
              <a:rPr lang="en-GB" sz="1400" dirty="0" smtClean="0"/>
              <a:t>who sent </a:t>
            </a:r>
            <a:r>
              <a:rPr lang="en-GB" sz="1400" dirty="0"/>
              <a:t>picture of his bottom to </a:t>
            </a:r>
            <a:r>
              <a:rPr lang="en-GB" sz="1400" dirty="0" smtClean="0"/>
              <a:t>ex-pupil</a:t>
            </a:r>
            <a:r>
              <a:rPr lang="en-GB" sz="1400" dirty="0"/>
              <a:t> </a:t>
            </a:r>
            <a:r>
              <a:rPr lang="en-GB" sz="1400" dirty="0" smtClean="0"/>
              <a:t>is struck off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2135212" y="2573176"/>
            <a:ext cx="224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head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banned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sex with teens</a:t>
            </a:r>
          </a:p>
        </p:txBody>
      </p:sp>
      <p:sp>
        <p:nvSpPr>
          <p:cNvPr id="36" name="Rectangle 35"/>
          <p:cNvSpPr/>
          <p:nvPr/>
        </p:nvSpPr>
        <p:spPr>
          <a:xfrm rot="338643">
            <a:off x="4285795" y="2454803"/>
            <a:ext cx="12428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b="1" dirty="0" smtClean="0"/>
              <a:t>Lecturer who’s class was like a ‘war zone’ is prohibited</a:t>
            </a:r>
            <a:endParaRPr lang="en-GB" sz="1400" b="1" dirty="0"/>
          </a:p>
        </p:txBody>
      </p:sp>
      <p:sp>
        <p:nvSpPr>
          <p:cNvPr id="14" name="Rectangle 13"/>
          <p:cNvSpPr/>
          <p:nvPr/>
        </p:nvSpPr>
        <p:spPr>
          <a:xfrm rot="844648">
            <a:off x="3535525" y="1236343"/>
            <a:ext cx="1757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Head teacher </a:t>
            </a:r>
            <a:r>
              <a:rPr lang="en-GB" sz="1200" b="1" dirty="0"/>
              <a:t>'driven by results' is struck off after she manipulated test results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 rot="724118">
            <a:off x="7355554" y="2935073"/>
            <a:ext cx="15379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400" b="1" dirty="0" smtClean="0">
                <a:latin typeface="Californian FB" panose="0207040306080B030204" pitchFamily="18" charset="0"/>
                <a:ea typeface="Malgun Gothic" panose="020B0503020000020004" pitchFamily="34" charset="-127"/>
              </a:rPr>
              <a:t>FE teacher who told learners he loved having ‘a bit of Charlie’ is struck off</a:t>
            </a:r>
            <a:endParaRPr lang="en-GB" sz="1400" b="1" dirty="0">
              <a:latin typeface="Californian FB" panose="0207040306080B030204" pitchFamily="18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60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2286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20688"/>
            <a:ext cx="75963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3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FITNESS TO PRACTISE </a:t>
            </a:r>
            <a:endParaRPr lang="en-GB" altLang="en-US" sz="3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512" y="2060848"/>
            <a:ext cx="896448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 live cases involving conduct, competence or criminal offences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53 registration cases where “issues” considered. 1 refusal of registration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 WBL registrants appointed as panel members</a:t>
            </a:r>
          </a:p>
        </p:txBody>
      </p:sp>
    </p:spTree>
    <p:extLst>
      <p:ext uri="{BB962C8B-B14F-4D97-AF65-F5344CB8AC3E}">
        <p14:creationId xmlns:p14="http://schemas.microsoft.com/office/powerpoint/2010/main" val="32414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791" y="1196752"/>
            <a:ext cx="8910637" cy="51398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>Use our services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Presentations, training, support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Code, Fitness to Practise, social media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Professional Learning Passport (PLP)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PLP, EBSCO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Code and good practice guides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Research bursary programme</a:t>
            </a:r>
            <a:endParaRPr lang="en-GB" altLang="en-US" sz="2200" dirty="0">
              <a:solidFill>
                <a:srgbClr val="000000"/>
              </a:solidFill>
              <a:latin typeface="Calibri"/>
              <a:cs typeface="Arial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000" u="sng" dirty="0" smtClean="0">
              <a:solidFill>
                <a:srgbClr val="000000"/>
              </a:solidFill>
              <a:latin typeface="Calibri"/>
              <a:cs typeface="Arial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>Stay informed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Brief your staff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Termly e-mails</a:t>
            </a:r>
            <a:r>
              <a:rPr lang="en-GB" altLang="en-US" sz="2200" dirty="0">
                <a:solidFill>
                  <a:srgbClr val="000000"/>
                </a:solidFill>
                <a:latin typeface="Calibri"/>
                <a:cs typeface="Arial" charset="0"/>
              </a:rPr>
              <a:t>, </a:t>
            </a: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e-news</a:t>
            </a:r>
            <a:r>
              <a:rPr lang="en-GB" altLang="en-US" sz="2200" dirty="0">
                <a:solidFill>
                  <a:srgbClr val="000000"/>
                </a:solidFill>
                <a:latin typeface="Calibri"/>
                <a:cs typeface="Arial" charset="0"/>
              </a:rPr>
              <a:t>, website, </a:t>
            </a: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twitter, employer communication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Free events – lectures, policy briefings, conferences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000" u="sng" dirty="0" smtClean="0">
              <a:solidFill>
                <a:srgbClr val="000000"/>
              </a:solidFill>
              <a:latin typeface="Calibri"/>
              <a:cs typeface="Arial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200" u="sng" dirty="0" smtClean="0">
                <a:solidFill>
                  <a:srgbClr val="000000"/>
                </a:solidFill>
                <a:latin typeface="Calibri"/>
                <a:cs typeface="Arial" charset="0"/>
              </a:rPr>
              <a:t>Get involved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FTP </a:t>
            </a:r>
            <a:r>
              <a:rPr lang="en-GB" altLang="en-US" sz="2200" dirty="0">
                <a:solidFill>
                  <a:srgbClr val="000000"/>
                </a:solidFill>
                <a:latin typeface="Calibri"/>
                <a:cs typeface="Arial" charset="0"/>
              </a:rPr>
              <a:t>panel member, </a:t>
            </a: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blogs, </a:t>
            </a:r>
            <a:r>
              <a:rPr lang="en-GB" altLang="en-US" sz="2200" dirty="0">
                <a:solidFill>
                  <a:srgbClr val="000000"/>
                </a:solidFill>
                <a:latin typeface="Calibri"/>
                <a:cs typeface="Arial" charset="0"/>
              </a:rPr>
              <a:t>your views, working </a:t>
            </a: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groups, surveys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  <a:cs typeface="Arial" charset="0"/>
              </a:rPr>
              <a:t>Tell us what you want from us</a:t>
            </a:r>
            <a:endParaRPr lang="en-GB" altLang="en-US" sz="22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1" y="476672"/>
            <a:ext cx="7585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300" b="1" dirty="0" smtClean="0">
                <a:solidFill>
                  <a:srgbClr val="000000"/>
                </a:solidFill>
                <a:cs typeface="Arial" charset="0"/>
              </a:rPr>
              <a:t>GET THE MOST FROM EWC REGISTRATION</a:t>
            </a:r>
            <a:endParaRPr lang="en-GB" altLang="en-US" sz="33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686093" cy="164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2636912"/>
            <a:ext cx="4530743" cy="32403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32040" y="2636912"/>
            <a:ext cx="4107942" cy="3079234"/>
            <a:chOff x="6796169" y="2714897"/>
            <a:chExt cx="4713223" cy="27137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169" y="2714897"/>
              <a:ext cx="4544568" cy="196138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832" y="4075286"/>
              <a:ext cx="2409560" cy="135337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5536" y="20359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Your PLP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186802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EBSCO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343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646" y="2348880"/>
            <a:ext cx="8910637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/>
                <a:cs typeface="Arial" charset="0"/>
              </a:rPr>
              <a:t>“Empowering Education in Wales” with Jenny Gore and Professor John Furlong – 22</a:t>
            </a:r>
            <a:r>
              <a:rPr lang="en-GB" altLang="en-US" sz="2800" baseline="30000" dirty="0" smtClean="0">
                <a:solidFill>
                  <a:srgbClr val="000000"/>
                </a:solidFill>
                <a:latin typeface="Calibri"/>
                <a:cs typeface="Arial" charset="0"/>
              </a:rPr>
              <a:t>nd</a:t>
            </a:r>
            <a:r>
              <a:rPr lang="en-GB" altLang="en-US" sz="2800" dirty="0" smtClean="0">
                <a:solidFill>
                  <a:srgbClr val="000000"/>
                </a:solidFill>
                <a:latin typeface="Calibri"/>
                <a:cs typeface="Arial" charset="0"/>
              </a:rPr>
              <a:t> May 2018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800" dirty="0" smtClean="0">
              <a:solidFill>
                <a:srgbClr val="000000"/>
              </a:solidFill>
              <a:latin typeface="Calibri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/>
                <a:cs typeface="Arial" charset="0"/>
              </a:rPr>
              <a:t>Professionally Speaking “A natural education” with Iolo Williams – 22</a:t>
            </a:r>
            <a:r>
              <a:rPr lang="en-GB" altLang="en-US" sz="2800" baseline="30000" dirty="0" smtClean="0">
                <a:solidFill>
                  <a:srgbClr val="000000"/>
                </a:solidFill>
                <a:latin typeface="Calibri"/>
                <a:cs typeface="Arial" charset="0"/>
              </a:rPr>
              <a:t>nd</a:t>
            </a:r>
            <a:r>
              <a:rPr lang="en-GB" altLang="en-US" sz="2800" dirty="0" smtClean="0">
                <a:solidFill>
                  <a:srgbClr val="000000"/>
                </a:solidFill>
                <a:latin typeface="Calibri"/>
                <a:cs typeface="Arial" charset="0"/>
              </a:rPr>
              <a:t> October 2018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800" dirty="0" smtClean="0">
              <a:solidFill>
                <a:srgbClr val="000000"/>
              </a:solidFill>
              <a:latin typeface="Calibri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800" dirty="0" smtClean="0">
                <a:solidFill>
                  <a:srgbClr val="000000"/>
                </a:solidFill>
                <a:latin typeface="Calibri"/>
                <a:cs typeface="Arial" charset="0"/>
              </a:rPr>
              <a:t>Policy briefing on the Welsh Language – November 2018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8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1" y="476672"/>
            <a:ext cx="75855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300" b="1" dirty="0" smtClean="0">
                <a:solidFill>
                  <a:srgbClr val="000000"/>
                </a:solidFill>
                <a:cs typeface="Arial" charset="0"/>
              </a:rPr>
              <a:t>EVENTS</a:t>
            </a:r>
            <a:endParaRPr lang="en-GB" altLang="en-US" sz="33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2286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52536" y="2492896"/>
            <a:ext cx="89644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5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YOUR FEEDBACK</a:t>
            </a:r>
          </a:p>
        </p:txBody>
      </p:sp>
    </p:spTree>
    <p:extLst>
      <p:ext uri="{BB962C8B-B14F-4D97-AF65-F5344CB8AC3E}">
        <p14:creationId xmlns:p14="http://schemas.microsoft.com/office/powerpoint/2010/main" val="17342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5789" y="494797"/>
            <a:ext cx="5748499" cy="5426078"/>
            <a:chOff x="4227664" y="461694"/>
            <a:chExt cx="5035099" cy="5426078"/>
          </a:xfrm>
        </p:grpSpPr>
        <p:sp>
          <p:nvSpPr>
            <p:cNvPr id="25" name="Rounded Rectangle 24"/>
            <p:cNvSpPr/>
            <p:nvPr/>
          </p:nvSpPr>
          <p:spPr>
            <a:xfrm>
              <a:off x="4260297" y="5240371"/>
              <a:ext cx="4702903" cy="647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600" dirty="0" smtClean="0">
                  <a:solidFill>
                    <a:prstClr val="black"/>
                  </a:solidFill>
                </a:rPr>
                <a:t>Subscribe to newsletter</a:t>
              </a:r>
              <a:endParaRPr lang="en-GB" sz="3600" dirty="0">
                <a:solidFill>
                  <a:prstClr val="black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237502" y="3941832"/>
              <a:ext cx="3480208" cy="81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600" dirty="0" smtClean="0">
                  <a:solidFill>
                    <a:prstClr val="black"/>
                  </a:solidFill>
                </a:rPr>
                <a:t>www.ewc.wales</a:t>
              </a:r>
              <a:endParaRPr lang="en-GB" sz="3600" dirty="0">
                <a:solidFill>
                  <a:prstClr val="black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37503" y="2775384"/>
              <a:ext cx="3312366" cy="8105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600" dirty="0" smtClean="0">
                  <a:solidFill>
                    <a:prstClr val="black"/>
                  </a:solidFill>
                </a:rPr>
                <a:t>@ewc_cga</a:t>
              </a:r>
              <a:endParaRPr lang="en-GB" sz="3600" dirty="0">
                <a:solidFill>
                  <a:prstClr val="black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37502" y="1556385"/>
              <a:ext cx="3312367" cy="8105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600" dirty="0" smtClean="0">
                  <a:solidFill>
                    <a:prstClr val="black"/>
                  </a:solidFill>
                </a:rPr>
                <a:t>02920 460099</a:t>
              </a:r>
              <a:endParaRPr lang="en-GB" sz="3600" dirty="0">
                <a:solidFill>
                  <a:prstClr val="black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27664" y="461694"/>
              <a:ext cx="5035099" cy="81050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3600" dirty="0" err="1">
                  <a:solidFill>
                    <a:prstClr val="black"/>
                  </a:solidFill>
                </a:rPr>
                <a:t>h</a:t>
              </a:r>
              <a:r>
                <a:rPr lang="en-GB" sz="3600" dirty="0" err="1" smtClean="0">
                  <a:solidFill>
                    <a:prstClr val="black"/>
                  </a:solidFill>
                </a:rPr>
                <a:t>ayden.llewellyn@ewc.wales</a:t>
              </a:r>
              <a:endParaRPr lang="en-GB" sz="3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74262" y="260648"/>
            <a:ext cx="2808312" cy="6336704"/>
            <a:chOff x="611560" y="260648"/>
            <a:chExt cx="2520000" cy="6048672"/>
          </a:xfrm>
        </p:grpSpPr>
        <p:grpSp>
          <p:nvGrpSpPr>
            <p:cNvPr id="33" name="Group 32"/>
            <p:cNvGrpSpPr/>
            <p:nvPr/>
          </p:nvGrpSpPr>
          <p:grpSpPr>
            <a:xfrm>
              <a:off x="611560" y="1916832"/>
              <a:ext cx="2520000" cy="4392488"/>
              <a:chOff x="611560" y="1916832"/>
              <a:chExt cx="2520000" cy="4392488"/>
            </a:xfrm>
          </p:grpSpPr>
          <p:cxnSp>
            <p:nvCxnSpPr>
              <p:cNvPr id="37" name="Straight Connector 36"/>
              <p:cNvCxnSpPr>
                <a:stCxn id="40" idx="4"/>
              </p:cNvCxnSpPr>
              <p:nvPr/>
            </p:nvCxnSpPr>
            <p:spPr>
              <a:xfrm>
                <a:off x="1871560" y="4436832"/>
                <a:ext cx="0" cy="18724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878461" y="5805264"/>
                <a:ext cx="0" cy="504056"/>
              </a:xfrm>
              <a:prstGeom prst="line">
                <a:avLst/>
              </a:prstGeom>
              <a:ln w="38100">
                <a:solidFill>
                  <a:srgbClr val="3363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611560" y="1916832"/>
                <a:ext cx="2520000" cy="2520000"/>
                <a:chOff x="5442483" y="2244203"/>
                <a:chExt cx="2520000" cy="25200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5442483" y="2244203"/>
                  <a:ext cx="2520000" cy="252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532484" y="2334203"/>
                  <a:ext cx="2340000" cy="234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622484" y="2452680"/>
                  <a:ext cx="2160000" cy="2160000"/>
                </a:xfrm>
                <a:prstGeom prst="ellipse">
                  <a:avLst/>
                </a:prstGeom>
                <a:solidFill>
                  <a:srgbClr val="33637C"/>
                </a:solidFill>
                <a:ln>
                  <a:solidFill>
                    <a:srgbClr val="33637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706793" y="2780928"/>
                  <a:ext cx="1991381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4400" dirty="0" smtClean="0">
                      <a:solidFill>
                        <a:prstClr val="white"/>
                      </a:solidFill>
                    </a:rPr>
                    <a:t>Contact us </a:t>
                  </a:r>
                  <a:endParaRPr lang="en-GB" sz="44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871560" y="260648"/>
              <a:ext cx="0" cy="1656184"/>
              <a:chOff x="1871560" y="260648"/>
              <a:chExt cx="0" cy="1656184"/>
            </a:xfrm>
          </p:grpSpPr>
          <p:cxnSp>
            <p:nvCxnSpPr>
              <p:cNvPr id="35" name="Straight Connector 34"/>
              <p:cNvCxnSpPr>
                <a:stCxn id="40" idx="0"/>
              </p:cNvCxnSpPr>
              <p:nvPr/>
            </p:nvCxnSpPr>
            <p:spPr>
              <a:xfrm flipV="1">
                <a:off x="1871560" y="260648"/>
                <a:ext cx="0" cy="1656184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871560" y="260648"/>
                <a:ext cx="0" cy="504056"/>
              </a:xfrm>
              <a:prstGeom prst="line">
                <a:avLst/>
              </a:prstGeom>
              <a:ln w="38100">
                <a:solidFill>
                  <a:srgbClr val="33637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7347" r="33463" b="53281"/>
          <a:stretch/>
        </p:blipFill>
        <p:spPr>
          <a:xfrm>
            <a:off x="503648" y="5132568"/>
            <a:ext cx="900000" cy="858795"/>
          </a:xfrm>
          <a:prstGeom prst="ellipse">
            <a:avLst/>
          </a:prstGeom>
          <a:ln w="31750"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0" t="22614" r="40365" b="59618"/>
          <a:stretch/>
        </p:blipFill>
        <p:spPr>
          <a:xfrm>
            <a:off x="354148" y="1602560"/>
            <a:ext cx="1110346" cy="103103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1651" r="78262" b="59449"/>
          <a:stretch/>
        </p:blipFill>
        <p:spPr>
          <a:xfrm>
            <a:off x="306194" y="454334"/>
            <a:ext cx="1119433" cy="11194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9" t="2260" r="1783" b="77790"/>
          <a:stretch/>
        </p:blipFill>
        <p:spPr>
          <a:xfrm>
            <a:off x="429860" y="3793880"/>
            <a:ext cx="1117804" cy="11178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4" y="2854575"/>
            <a:ext cx="764413" cy="76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4213" y="1676400"/>
            <a:ext cx="815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u="sng"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0" y="2286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altLang="en-US" sz="24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400"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108520" y="672889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 smtClean="0">
                <a:latin typeface="+mj-lt"/>
              </a:rPr>
              <a:t>SESSION OVERVIEW</a:t>
            </a:r>
            <a:endParaRPr lang="en-GB" altLang="en-US" b="1" dirty="0">
              <a:latin typeface="+mj-l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878" y="1556792"/>
            <a:ext cx="8945122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500" dirty="0" smtClean="0">
                <a:latin typeface="+mn-lt"/>
              </a:rPr>
              <a:t>EWC remit</a:t>
            </a:r>
          </a:p>
          <a:p>
            <a:pPr eaLnBrk="1" hangingPunct="1">
              <a:spcBef>
                <a:spcPct val="0"/>
              </a:spcBef>
            </a:pPr>
            <a:endParaRPr lang="en-GB" altLang="en-US" sz="25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500" dirty="0" smtClean="0">
                <a:latin typeface="+mn-lt"/>
              </a:rPr>
              <a:t>Registration of WBL practitioners</a:t>
            </a:r>
          </a:p>
          <a:p>
            <a:pPr eaLnBrk="1" hangingPunct="1">
              <a:spcBef>
                <a:spcPct val="0"/>
              </a:spcBef>
            </a:pPr>
            <a:endParaRPr lang="en-GB" altLang="en-US" sz="25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500" dirty="0" smtClean="0">
                <a:latin typeface="+mn-lt"/>
              </a:rPr>
              <a:t>Code of Professional Conduct &amp; Practice</a:t>
            </a:r>
          </a:p>
          <a:p>
            <a:pPr eaLnBrk="1" hangingPunct="1">
              <a:spcBef>
                <a:spcPct val="0"/>
              </a:spcBef>
            </a:pPr>
            <a:endParaRPr lang="en-GB" altLang="en-US" sz="25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500" dirty="0" smtClean="0">
                <a:latin typeface="+mn-lt"/>
              </a:rPr>
              <a:t>Fitness to practise cases</a:t>
            </a:r>
          </a:p>
          <a:p>
            <a:pPr eaLnBrk="1" hangingPunct="1">
              <a:spcBef>
                <a:spcPct val="0"/>
              </a:spcBef>
            </a:pPr>
            <a:endParaRPr lang="en-GB" altLang="en-US" sz="25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500" dirty="0" smtClean="0">
                <a:latin typeface="+mn-lt"/>
              </a:rPr>
              <a:t>EWC services, support, events</a:t>
            </a:r>
          </a:p>
          <a:p>
            <a:pPr eaLnBrk="1" hangingPunct="1">
              <a:spcBef>
                <a:spcPct val="0"/>
              </a:spcBef>
            </a:pPr>
            <a:endParaRPr lang="en-GB" altLang="en-US" sz="25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500" dirty="0" smtClean="0">
                <a:latin typeface="+mn-lt"/>
              </a:rPr>
              <a:t>Your feedback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altLang="en-US" sz="25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1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-108520" y="332656"/>
            <a:ext cx="858666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3500" b="1" dirty="0" smtClean="0">
                <a:solidFill>
                  <a:prstClr val="black"/>
                </a:solidFill>
                <a:latin typeface="Calibri"/>
              </a:rPr>
              <a:t>WHAT ARE THE AIMS OF THE EWC?</a:t>
            </a:r>
            <a:endParaRPr lang="en-GB" altLang="en-US" sz="3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04" y="1268760"/>
            <a:ext cx="75608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solidFill>
                  <a:prstClr val="black"/>
                </a:solidFill>
                <a:latin typeface="Calibri"/>
              </a:rPr>
              <a:t>To contribute to improving standards of teaching and quality of learning in Wales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solidFill>
                  <a:prstClr val="black"/>
                </a:solidFill>
                <a:latin typeface="Calibri"/>
              </a:rPr>
              <a:t>To maintain and improve standards of professional conduct amongst teachers and others who support teaching and learning in Wales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solidFill>
                  <a:prstClr val="black"/>
                </a:solidFill>
                <a:latin typeface="Calibri"/>
              </a:rPr>
              <a:t>To maintain public trust, confidence and to safeguard the interests of learners, parents and general public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3212976"/>
            <a:ext cx="89644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Register </a:t>
            </a:r>
            <a:r>
              <a:rPr lang="en-GB" altLang="en-US" sz="1800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persons deemed suitable to practice within the education workforce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Investigate </a:t>
            </a:r>
            <a:r>
              <a:rPr lang="en-GB" altLang="en-US" sz="1800" dirty="0">
                <a:solidFill>
                  <a:prstClr val="black"/>
                </a:solidFill>
                <a:latin typeface="Calibri"/>
              </a:rPr>
              <a:t>and hear cases against registered </a:t>
            </a: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persons </a:t>
            </a:r>
            <a:r>
              <a:rPr lang="en-GB" altLang="en-US" sz="1800" dirty="0">
                <a:solidFill>
                  <a:prstClr val="black"/>
                </a:solidFill>
                <a:latin typeface="Calibri"/>
              </a:rPr>
              <a:t>involving professional misconduct, incompetence or criminal </a:t>
            </a: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offences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Code of Professional Conduct </a:t>
            </a:r>
            <a:r>
              <a:rPr lang="en-GB" altLang="en-US" sz="180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Practice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b="1" i="1" dirty="0" smtClean="0">
                <a:solidFill>
                  <a:prstClr val="black"/>
                </a:solidFill>
                <a:latin typeface="Calibri"/>
              </a:rPr>
              <a:t>Accredit school teacher initial programmes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Advice to WG about registrant groups and teaching &amp; learning 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Hold and provide information about the education workforce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Keep itself informed about the Induction of registrants and hear appeals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Promotion careers in the registrant professions (on WG request)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GB" altLang="en-US" sz="1800" dirty="0" smtClean="0">
                <a:solidFill>
                  <a:prstClr val="black"/>
                </a:solidFill>
                <a:latin typeface="Calibri"/>
              </a:rPr>
              <a:t>Additional work on behalf of the Welsh Government</a:t>
            </a:r>
          </a:p>
        </p:txBody>
      </p:sp>
    </p:spTree>
    <p:extLst>
      <p:ext uri="{BB962C8B-B14F-4D97-AF65-F5344CB8AC3E}">
        <p14:creationId xmlns:p14="http://schemas.microsoft.com/office/powerpoint/2010/main" val="8145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7544" y="708498"/>
            <a:ext cx="7056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3600" b="1" dirty="0" smtClean="0">
                <a:solidFill>
                  <a:prstClr val="black"/>
                </a:solidFill>
                <a:latin typeface="Calibri"/>
              </a:rPr>
              <a:t>THE EWC – WHO IS REGISTERED?</a:t>
            </a:r>
            <a:endParaRPr lang="en-GB" altLang="en-US" sz="36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7504" y="2780928"/>
          <a:ext cx="8928992" cy="3402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1656184"/>
                <a:gridCol w="1368152"/>
                <a:gridCol w="1584176"/>
              </a:tblGrid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r>
                        <a:rPr lang="en-GB" sz="1800" dirty="0" smtClean="0">
                          <a:effectLst/>
                        </a:rPr>
                        <a:t>As at 31</a:t>
                      </a:r>
                      <a:r>
                        <a:rPr lang="en-GB" sz="1800" baseline="30000" dirty="0" smtClean="0">
                          <a:effectLst/>
                        </a:rPr>
                        <a:t>st</a:t>
                      </a:r>
                      <a:r>
                        <a:rPr lang="en-GB" sz="1800" baseline="0" dirty="0" smtClean="0">
                          <a:effectLst/>
                        </a:rPr>
                        <a:t> March 2018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When</a:t>
                      </a:r>
                    </a:p>
                  </a:txBody>
                  <a:tcPr marL="68580" marR="68580" marT="0" marB="0" anchor="ctr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category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AF85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School teachers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</a:rPr>
                        <a:t>2001</a:t>
                      </a: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</a:rPr>
                        <a:t>35,571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GB" sz="23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teachers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GB" sz="2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5,856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 smtClean="0">
                          <a:solidFill>
                            <a:schemeClr val="tx1"/>
                          </a:solidFill>
                          <a:effectLst/>
                        </a:rPr>
                        <a:t>School </a:t>
                      </a: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learning support workers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GB" sz="2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32,531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3,414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FE </a:t>
                      </a:r>
                      <a:r>
                        <a:rPr lang="en-GB" sz="2300" b="0" dirty="0" smtClean="0">
                          <a:solidFill>
                            <a:schemeClr val="tx1"/>
                          </a:solidFill>
                          <a:effectLst/>
                        </a:rPr>
                        <a:t>learning</a:t>
                      </a:r>
                      <a:r>
                        <a:rPr lang="en-GB" sz="2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support workers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GB" sz="2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2,546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2,240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 smtClean="0">
                          <a:solidFill>
                            <a:schemeClr val="tx1"/>
                          </a:solidFill>
                          <a:effectLst/>
                        </a:rPr>
                        <a:t>Work-based</a:t>
                      </a:r>
                      <a:r>
                        <a:rPr lang="en-GB" sz="2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learning</a:t>
                      </a:r>
                      <a:r>
                        <a:rPr lang="en-GB" sz="2300" b="0" dirty="0" smtClean="0">
                          <a:solidFill>
                            <a:schemeClr val="tx1"/>
                          </a:solidFill>
                          <a:effectLst/>
                        </a:rPr>
                        <a:t> practitioners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GB" sz="2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2,562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Youth workers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GB" sz="2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</a:rPr>
                        <a:t>367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effectLst/>
                        </a:rPr>
                        <a:t>Youth support workers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en-GB" sz="23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</a:rPr>
                        <a:t>637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2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6AF8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80,070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7,037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E4D6"/>
                    </a:solidFill>
                  </a:tcPr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912702"/>
            <a:ext cx="8131323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>
                <a:solidFill>
                  <a:prstClr val="black"/>
                </a:solidFill>
                <a:latin typeface="Calibri"/>
              </a:rPr>
              <a:t>G</a:t>
            </a:r>
            <a:r>
              <a:rPr lang="en-GB" altLang="en-US" sz="2600" dirty="0" smtClean="0">
                <a:solidFill>
                  <a:prstClr val="black"/>
                </a:solidFill>
                <a:latin typeface="Calibri"/>
              </a:rPr>
              <a:t>TCW renamed as </a:t>
            </a:r>
            <a:r>
              <a:rPr lang="en-GB" altLang="en-US" sz="2600" b="1" dirty="0" smtClean="0">
                <a:solidFill>
                  <a:srgbClr val="00491F"/>
                </a:solidFill>
                <a:latin typeface="Calibri"/>
              </a:rPr>
              <a:t>the Education Workforce Council (EWC) on 1 April 2015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7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7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4213" y="1676400"/>
            <a:ext cx="815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7504" y="1051843"/>
            <a:ext cx="75414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0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BEFORE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starting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– application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pack. Online in Autumn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Check the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Register. You are not using it! (Under 1,000)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Annual </a:t>
            </a:r>
            <a:r>
              <a:rPr lang="en-GB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re-registration / fee </a:t>
            </a: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collection. WBL = 2,449 (plus 169)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Changes to sub-contractors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FE colleges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WG Tenders </a:t>
            </a: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574" y="306789"/>
            <a:ext cx="759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 b="1" dirty="0" smtClean="0">
                <a:solidFill>
                  <a:srgbClr val="000000"/>
                </a:solidFill>
                <a:latin typeface="+mj-lt"/>
              </a:rPr>
              <a:t>MAKING SURE YOU COMPLY</a:t>
            </a:r>
            <a:endParaRPr lang="en-GB" altLang="en-US" sz="36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9" t="6688" r="50787" b="4720"/>
          <a:stretch/>
        </p:blipFill>
        <p:spPr>
          <a:xfrm>
            <a:off x="107504" y="3201821"/>
            <a:ext cx="4248472" cy="3083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89" r="50000" b="10320"/>
          <a:stretch/>
        </p:blipFill>
        <p:spPr>
          <a:xfrm>
            <a:off x="4455318" y="3201819"/>
            <a:ext cx="4646872" cy="30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2286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20688"/>
            <a:ext cx="75963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3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ABOUT WBL PRACTITIONERS </a:t>
            </a:r>
            <a:endParaRPr lang="en-GB" altLang="en-US" sz="3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512" y="1484784"/>
            <a:ext cx="8964488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Update your record on Register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Recent letter to registrants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First public data released this month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 such as: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Gender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Qualifications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Ethnic group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Disability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Qualifications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Welsh language ability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3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96" t="10238" r="7543"/>
          <a:stretch/>
        </p:blipFill>
        <p:spPr>
          <a:xfrm>
            <a:off x="899592" y="698139"/>
            <a:ext cx="6335486" cy="54671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48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4213" y="1676400"/>
            <a:ext cx="815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2400" b="1" u="sng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2286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8938" indent="-388938">
              <a:spcBef>
                <a:spcPct val="0"/>
              </a:spcBef>
              <a:buFontTx/>
              <a:buChar char="•"/>
            </a:pPr>
            <a:endParaRPr lang="en-GB" altLang="en-US" sz="2400" dirty="0">
              <a:solidFill>
                <a:prstClr val="black"/>
              </a:solidFill>
              <a:latin typeface="Arial" charset="0"/>
            </a:endParaRPr>
          </a:p>
          <a:p>
            <a:pPr marL="388938" indent="-388938">
              <a:spcBef>
                <a:spcPct val="0"/>
              </a:spcBef>
              <a:buFontTx/>
              <a:buChar char="•"/>
            </a:pPr>
            <a:endParaRPr lang="en-GB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39752" y="692696"/>
            <a:ext cx="6804248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8938" indent="-388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dirty="0" smtClean="0">
                <a:solidFill>
                  <a:srgbClr val="000000"/>
                </a:solidFill>
                <a:latin typeface="Calibri"/>
              </a:rPr>
              <a:t>What is it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Sets out the key principles of </a:t>
            </a: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     good conduct and practice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Should guide your judgement and decisions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Informs parents, guardians, learners, general public of the standards they can expect from you</a:t>
            </a: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dirty="0" smtClean="0">
              <a:solidFill>
                <a:srgbClr val="000000"/>
              </a:solidFill>
              <a:latin typeface="Calibri"/>
            </a:endParaRP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dirty="0" smtClean="0">
                <a:solidFill>
                  <a:srgbClr val="000000"/>
                </a:solidFill>
                <a:latin typeface="Calibri"/>
              </a:rPr>
              <a:t>What can happen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Failure to comply with the Code may call your registration into question</a:t>
            </a: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dirty="0" smtClean="0">
              <a:solidFill>
                <a:srgbClr val="000000"/>
              </a:solidFill>
              <a:latin typeface="Calibri"/>
            </a:endParaRP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dirty="0" smtClean="0">
                <a:solidFill>
                  <a:srgbClr val="000000"/>
                </a:solidFill>
                <a:latin typeface="Calibri"/>
              </a:rPr>
              <a:t>Help in understanding it</a:t>
            </a:r>
            <a:r>
              <a:rPr lang="en-GB" altLang="en-US" sz="2000" b="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EWC good practice guides e.g.</a:t>
            </a:r>
            <a:endParaRPr lang="en-GB" altLang="en-US" sz="2000" dirty="0">
              <a:solidFill>
                <a:srgbClr val="000000"/>
              </a:solidFill>
              <a:latin typeface="Calibri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i="1" dirty="0" smtClean="0">
                <a:solidFill>
                  <a:srgbClr val="000000"/>
                </a:solidFill>
                <a:latin typeface="Calibri"/>
              </a:rPr>
              <a:t>Social media use</a:t>
            </a:r>
            <a:r>
              <a:rPr lang="en-GB" altLang="en-US" sz="2000" dirty="0">
                <a:solidFill>
                  <a:srgbClr val="000000"/>
                </a:solidFill>
                <a:latin typeface="Calibri"/>
              </a:rPr>
              <a:t> </a:t>
            </a:r>
            <a:endParaRPr lang="en-GB" altLang="en-US" sz="2000" dirty="0" smtClean="0">
              <a:solidFill>
                <a:srgbClr val="000000"/>
              </a:solidFill>
              <a:latin typeface="Calibri"/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i="1" dirty="0" smtClean="0">
                <a:solidFill>
                  <a:srgbClr val="000000"/>
                </a:solidFill>
                <a:latin typeface="Calibri"/>
              </a:rPr>
              <a:t>Testing, assessment, examinations, invigilation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i="1" dirty="0" smtClean="0">
                <a:solidFill>
                  <a:srgbClr val="000000"/>
                </a:solidFill>
                <a:latin typeface="Calibri"/>
              </a:rPr>
              <a:t>Restraint, touch, contact</a:t>
            </a: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b="1" u="sng" dirty="0" smtClean="0">
              <a:solidFill>
                <a:srgbClr val="000000"/>
              </a:solidFill>
              <a:latin typeface="Calibri"/>
            </a:endParaRPr>
          </a:p>
          <a:p>
            <a:pPr marL="457200" lvl="1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dirty="0" smtClean="0">
                <a:solidFill>
                  <a:srgbClr val="000000"/>
                </a:solidFill>
                <a:latin typeface="Calibri"/>
              </a:rPr>
              <a:t>Consultation</a:t>
            </a:r>
            <a:endParaRPr lang="en-GB" altLang="en-US" sz="2000" b="1" dirty="0">
              <a:solidFill>
                <a:srgbClr val="000000"/>
              </a:solidFill>
              <a:latin typeface="Calibri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September to December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rgbClr val="000000"/>
                </a:solidFill>
                <a:latin typeface="Calibri"/>
              </a:rPr>
              <a:t>New Code live from May 2019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200" dirty="0" smtClean="0">
                <a:solidFill>
                  <a:srgbClr val="000000"/>
                </a:solidFill>
                <a:latin typeface="Calibri"/>
              </a:rPr>
              <a:t>	</a:t>
            </a:r>
            <a:endParaRPr lang="en-GB" altLang="en-US" sz="18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19872" y="259950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  <a:latin typeface="Calibri"/>
              </a:rPr>
              <a:t>THE CODE </a:t>
            </a:r>
            <a:endParaRPr lang="en-GB" altLang="en-US" sz="28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211"/>
            <a:ext cx="2630716" cy="55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2039759"/>
            <a:ext cx="2735263" cy="1215717"/>
          </a:xfrm>
          <a:prstGeom prst="rect">
            <a:avLst/>
          </a:prstGeom>
          <a:solidFill>
            <a:srgbClr val="CCE4D6">
              <a:alpha val="9686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700" b="1" u="sng" dirty="0">
                <a:solidFill>
                  <a:prstClr val="black"/>
                </a:solidFill>
                <a:latin typeface="Calibri"/>
              </a:rPr>
              <a:t>Criminal offences</a:t>
            </a:r>
            <a:r>
              <a:rPr lang="en-GB" sz="1700" dirty="0">
                <a:solidFill>
                  <a:prstClr val="black"/>
                </a:solidFill>
                <a:latin typeface="Calibri"/>
              </a:rPr>
              <a:t> (conviction, caution, reprimand, warning, bind over, fixed penalty notice</a:t>
            </a:r>
            <a:r>
              <a:rPr lang="en-GB" sz="17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ctr" eaLnBrk="1" hangingPunct="1"/>
            <a:endParaRPr lang="en-GB" sz="5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00161" y="624253"/>
            <a:ext cx="7200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prstClr val="black"/>
                </a:solidFill>
                <a:latin typeface="Calibri"/>
                <a:cs typeface="Arial" charset="0"/>
              </a:rPr>
              <a:t>REFERRAL OF CASES TO EWC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786562" y="4518403"/>
            <a:ext cx="1512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prstClr val="black"/>
                </a:solidFill>
                <a:latin typeface="Calibri"/>
              </a:rPr>
              <a:t>Any cases involving harm or risk of harm to children are referred to the DBS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28689" y="4653136"/>
            <a:ext cx="15128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prstClr val="black"/>
                </a:solidFill>
                <a:latin typeface="Calibri"/>
              </a:rPr>
              <a:t>Any cases involving harm or risk of harm to children are referred to the DBS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67618" y="2028616"/>
            <a:ext cx="2951162" cy="1254189"/>
          </a:xfrm>
          <a:prstGeom prst="rect">
            <a:avLst/>
          </a:prstGeom>
          <a:solidFill>
            <a:srgbClr val="CCE4D6">
              <a:alpha val="9686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700" b="1" u="sng" dirty="0">
                <a:solidFill>
                  <a:prstClr val="black"/>
                </a:solidFill>
                <a:latin typeface="Calibri"/>
              </a:rPr>
              <a:t>Dismissal / resignation</a:t>
            </a:r>
            <a:r>
              <a:rPr lang="en-GB" sz="17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1700" dirty="0">
                <a:solidFill>
                  <a:prstClr val="black"/>
                </a:solidFill>
                <a:latin typeface="Calibri"/>
              </a:rPr>
              <a:t>allegations of misconduct, professional incompetence o</a:t>
            </a:r>
            <a:r>
              <a:rPr lang="en-US" altLang="en-US" sz="1700" dirty="0">
                <a:solidFill>
                  <a:prstClr val="black"/>
                </a:solidFill>
                <a:latin typeface="Calibri"/>
              </a:rPr>
              <a:t>r conviction of a relevant </a:t>
            </a:r>
            <a:r>
              <a:rPr lang="en-US" altLang="en-US" sz="1700" dirty="0" smtClean="0">
                <a:solidFill>
                  <a:prstClr val="black"/>
                </a:solidFill>
                <a:latin typeface="Calibri"/>
              </a:rPr>
              <a:t>offence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175375" y="2044693"/>
            <a:ext cx="2735263" cy="1215717"/>
          </a:xfrm>
          <a:prstGeom prst="rect">
            <a:avLst/>
          </a:prstGeom>
          <a:solidFill>
            <a:srgbClr val="CCE4D6">
              <a:alpha val="9686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700" b="1" u="sng" dirty="0">
                <a:solidFill>
                  <a:prstClr val="black"/>
                </a:solidFill>
                <a:latin typeface="Calibri"/>
              </a:rPr>
              <a:t>Other</a:t>
            </a:r>
          </a:p>
          <a:p>
            <a:pPr algn="ctr" eaLnBrk="1" hangingPunct="1"/>
            <a:r>
              <a:rPr lang="en-GB" sz="1700" dirty="0">
                <a:solidFill>
                  <a:prstClr val="black"/>
                </a:solidFill>
                <a:latin typeface="Calibri"/>
              </a:rPr>
              <a:t>Including from the </a:t>
            </a:r>
            <a:r>
              <a:rPr lang="en-GB" sz="1700" dirty="0" smtClean="0">
                <a:solidFill>
                  <a:prstClr val="black"/>
                </a:solidFill>
                <a:latin typeface="Calibri"/>
              </a:rPr>
              <a:t>DBS </a:t>
            </a:r>
            <a:r>
              <a:rPr lang="en-GB" sz="1700" dirty="0">
                <a:solidFill>
                  <a:prstClr val="black"/>
                </a:solidFill>
                <a:latin typeface="Calibri"/>
              </a:rPr>
              <a:t>or complaints </a:t>
            </a:r>
            <a:r>
              <a:rPr lang="en-GB" sz="1700" dirty="0" smtClean="0">
                <a:solidFill>
                  <a:prstClr val="black"/>
                </a:solidFill>
                <a:latin typeface="Calibri"/>
              </a:rPr>
              <a:t>(parent, learner, colleague, public)</a:t>
            </a:r>
            <a:endParaRPr lang="en-GB" sz="1700" dirty="0">
              <a:solidFill>
                <a:prstClr val="black"/>
              </a:solidFill>
              <a:latin typeface="Calibri"/>
            </a:endParaRPr>
          </a:p>
          <a:p>
            <a:pPr algn="ctr" eaLnBrk="1" hangingPunct="1"/>
            <a:endParaRPr lang="en-US" sz="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087474" y="3407469"/>
            <a:ext cx="2385325" cy="90509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96470" y="3718609"/>
            <a:ext cx="13370" cy="55994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509840" y="3408650"/>
            <a:ext cx="2798463" cy="89284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03691" y="3291188"/>
            <a:ext cx="16261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800" dirty="0">
                <a:solidFill>
                  <a:prstClr val="black"/>
                </a:solidFill>
                <a:latin typeface="Calibri"/>
              </a:rPr>
              <a:t>Police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forces may refer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431222" y="3349277"/>
            <a:ext cx="216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800" dirty="0">
                <a:solidFill>
                  <a:prstClr val="black"/>
                </a:solidFill>
                <a:latin typeface="Calibri"/>
              </a:rPr>
              <a:t>Employer</a:t>
            </a:r>
            <a:r>
              <a:rPr lang="en-GB" sz="1400" dirty="0">
                <a:solidFill>
                  <a:prstClr val="black"/>
                </a:solidFill>
                <a:latin typeface="Arial" charset="0"/>
              </a:rPr>
              <a:t>    </a:t>
            </a:r>
            <a:endParaRPr lang="en-US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271635" y="3375958"/>
            <a:ext cx="1486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800" dirty="0">
                <a:solidFill>
                  <a:prstClr val="black"/>
                </a:solidFill>
                <a:latin typeface="Calibri"/>
              </a:rPr>
              <a:t>Complainant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66-BEE0-441E-A835-B80C549F4FE5}" type="slidenum">
              <a:rPr lang="en-GB" smtClean="0"/>
              <a:t>9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82" y="4324447"/>
            <a:ext cx="1804634" cy="18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Workforce Counci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ducation Workforce Counci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614EDF9F6A814F97044BBFE96F8881" ma:contentTypeVersion="8" ma:contentTypeDescription="Create a new document." ma:contentTypeScope="" ma:versionID="5a5b8731ae62df92768c9d48e330f974">
  <xsd:schema xmlns:xsd="http://www.w3.org/2001/XMLSchema" xmlns:xs="http://www.w3.org/2001/XMLSchema" xmlns:p="http://schemas.microsoft.com/office/2006/metadata/properties" xmlns:ns2="169d34e0-e3c6-438c-afd4-cc9c21471bf0" xmlns:ns3="47ac188a-5786-4896-a779-c3ca6eeafed3" targetNamespace="http://schemas.microsoft.com/office/2006/metadata/properties" ma:root="true" ma:fieldsID="9dc858a4255908d6957baa92ac331ff4" ns2:_="" ns3:_="">
    <xsd:import namespace="169d34e0-e3c6-438c-afd4-cc9c21471bf0"/>
    <xsd:import namespace="47ac188a-5786-4896-a779-c3ca6eeaf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d34e0-e3c6-438c-afd4-cc9c2147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c188a-5786-4896-a779-c3ca6eeaf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8C3C8D-B7DF-4787-9844-4C84BEB90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9d34e0-e3c6-438c-afd4-cc9c21471bf0"/>
    <ds:schemaRef ds:uri="47ac188a-5786-4896-a779-c3ca6eeaf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31B4FE-1E47-4E7A-86FA-86EB0082E4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77941-EE1F-401A-A5B5-E8B703EEC18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69d34e0-e3c6-438c-afd4-cc9c21471bf0"/>
    <ds:schemaRef ds:uri="http://purl.org/dc/terms/"/>
    <ds:schemaRef ds:uri="http://schemas.openxmlformats.org/package/2006/metadata/core-properties"/>
    <ds:schemaRef ds:uri="http://purl.org/dc/dcmitype/"/>
    <ds:schemaRef ds:uri="47ac188a-5786-4896-a779-c3ca6eeafed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EWC Powerpoint presentation with minimal</Template>
  <TotalTime>3977</TotalTime>
  <Words>899</Words>
  <Application>Microsoft Office PowerPoint</Application>
  <PresentationFormat>On-screen Show (4:3)</PresentationFormat>
  <Paragraphs>182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Education Workforce Council Template</vt:lpstr>
      <vt:lpstr>Custom Design</vt:lpstr>
      <vt:lpstr>16_Custom Design</vt:lpstr>
      <vt:lpstr>1_Custom Design</vt:lpstr>
      <vt:lpstr>1_Education Workforce Council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Hayden Llewellyn</dc:creator>
  <cp:lastModifiedBy>Karen Smith</cp:lastModifiedBy>
  <cp:revision>383</cp:revision>
  <cp:lastPrinted>2018-06-20T14:25:02Z</cp:lastPrinted>
  <dcterms:created xsi:type="dcterms:W3CDTF">2015-03-04T15:40:02Z</dcterms:created>
  <dcterms:modified xsi:type="dcterms:W3CDTF">2018-06-20T14:36:31Z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0x010100A7614EDF9F6A814F97044BBFE96F8881</vt:lpwstr>
  </property>
</Properties>
</file>