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79" r:id="rId3"/>
    <p:sldId id="305" r:id="rId4"/>
    <p:sldId id="307" r:id="rId5"/>
    <p:sldId id="304" r:id="rId6"/>
    <p:sldId id="309" r:id="rId7"/>
    <p:sldId id="314" r:id="rId8"/>
    <p:sldId id="310" r:id="rId9"/>
    <p:sldId id="312" r:id="rId10"/>
    <p:sldId id="311" r:id="rId11"/>
    <p:sldId id="317" r:id="rId12"/>
    <p:sldId id="316" r:id="rId13"/>
  </p:sldIdLst>
  <p:sldSz cx="9144000" cy="6858000" type="screen4x3"/>
  <p:notesSz cx="6669088" cy="9802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4067" autoAdjust="0"/>
  </p:normalViewPr>
  <p:slideViewPr>
    <p:cSldViewPr snapToGrid="0">
      <p:cViewPr>
        <p:scale>
          <a:sx n="60" d="100"/>
          <a:sy n="60" d="100"/>
        </p:scale>
        <p:origin x="-2034" y="-1152"/>
      </p:cViewPr>
      <p:guideLst>
        <p:guide orient="horz" pos="3696"/>
        <p:guide pos="5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172" y="-96"/>
      </p:cViewPr>
      <p:guideLst>
        <p:guide orient="horz" pos="308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fcdd61af7f794640" Type="http://schemas.openxmlformats.org/officeDocument/2006/relationships/customXml" Target="/customXML/item2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360BB-EC16-4C35-8D02-E25E6552C994}" type="datetimeFigureOut">
              <a:rPr lang="cy-GB" smtClean="0"/>
              <a:t>27/06/2018</a:t>
            </a:fld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6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106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7D262-6925-470E-A34F-5D4012BD4E88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2255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1AFC8-07A4-4C5D-9B7F-0B7EB872E6BB}" type="datetimeFigureOut">
              <a:rPr lang="en-GB" smtClean="0"/>
              <a:t>27/06/2018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5013"/>
            <a:ext cx="4900612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2C819-6DA9-4D75-B097-A3EA850DE8E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91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169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186C-EA18-4FEE-A686-59ACD6FD882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11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2C819-6DA9-4D75-B097-A3EA850DE8E7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6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8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0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3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7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4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3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2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D734-1623-F74B-8EB5-D9E94B6B89E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EF43-21EE-3F47-9871-7539D69B8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6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pic>
        <p:nvPicPr>
          <p:cNvPr id="2" name="Picture 1" descr="ESF 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550" y="5073650"/>
            <a:ext cx="1464860" cy="10610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500" y="5175250"/>
            <a:ext cx="2705100" cy="952500"/>
          </a:xfrm>
          <a:prstGeom prst="rect">
            <a:avLst/>
          </a:prstGeom>
        </p:spPr>
      </p:pic>
      <p:pic>
        <p:nvPicPr>
          <p:cNvPr id="4" name="Picture 3" descr="WG Label Black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0"/>
            <a:ext cx="1447800" cy="170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alphaModFix amt="15000"/>
          </a:blip>
          <a:stretch>
            <a:fillRect/>
          </a:stretch>
        </p:blipFill>
        <p:spPr>
          <a:xfrm>
            <a:off x="2673350" y="812800"/>
            <a:ext cx="3824969" cy="532257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23900" y="1190880"/>
            <a:ext cx="7306273" cy="3931646"/>
            <a:chOff x="723900" y="2142394"/>
            <a:chExt cx="7306273" cy="3931646"/>
          </a:xfrm>
        </p:grpSpPr>
        <p:sp>
          <p:nvSpPr>
            <p:cNvPr id="6" name="TextBox 5"/>
            <p:cNvSpPr txBox="1"/>
            <p:nvPr/>
          </p:nvSpPr>
          <p:spPr>
            <a:xfrm>
              <a:off x="723900" y="2142394"/>
              <a:ext cx="6032500" cy="91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cy-GB" sz="3200" b="1" dirty="0" smtClean="0">
                  <a:solidFill>
                    <a:schemeClr val="bg1"/>
                  </a:solidFill>
                  <a:latin typeface="Bree serif bold"/>
                  <a:cs typeface="Bree serif bold"/>
                </a:rPr>
                <a:t>Prentisiaethau</a:t>
              </a:r>
              <a:r>
                <a:rPr lang="cy-GB" sz="3200" b="1" dirty="0">
                  <a:solidFill>
                    <a:schemeClr val="bg1"/>
                  </a:solidFill>
                  <a:latin typeface="Bree serif bold"/>
                  <a:cs typeface="Bree serif bold"/>
                </a:rPr>
                <a:t> </a:t>
              </a:r>
              <a:r>
                <a:rPr lang="cy-GB" sz="3200" b="1" dirty="0" smtClean="0">
                  <a:solidFill>
                    <a:schemeClr val="bg1"/>
                  </a:solidFill>
                  <a:latin typeface="Bree serif bold"/>
                  <a:cs typeface="Bree serif bold"/>
                </a:rPr>
                <a:t>– y cynnydd a’r newid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900" y="2821868"/>
              <a:ext cx="7306273" cy="3252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endParaRPr lang="en-US" sz="3200" b="1" dirty="0" smtClean="0">
                <a:solidFill>
                  <a:schemeClr val="bg2">
                    <a:lumMod val="90000"/>
                  </a:schemeClr>
                </a:solidFill>
                <a:latin typeface="Bree serif light"/>
                <a:cs typeface="Bree serif light"/>
              </a:endParaRPr>
            </a:p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2">
                      <a:lumMod val="90000"/>
                    </a:schemeClr>
                  </a:solidFill>
                  <a:latin typeface="Bree serif light"/>
                  <a:cs typeface="Bree serif light"/>
                </a:rPr>
                <a:t>Apprenticeships – Progress and Change</a:t>
              </a:r>
            </a:p>
            <a:p>
              <a:pPr>
                <a:lnSpc>
                  <a:spcPts val="3200"/>
                </a:lnSpc>
              </a:pPr>
              <a:endParaRPr lang="en-US" sz="3200" b="1" dirty="0" smtClean="0">
                <a:solidFill>
                  <a:schemeClr val="bg1"/>
                </a:solidFill>
                <a:latin typeface="Bree serif light"/>
                <a:cs typeface="Bree serif light"/>
              </a:endParaRPr>
            </a:p>
            <a:p>
              <a:pPr>
                <a:lnSpc>
                  <a:spcPts val="3200"/>
                </a:lnSpc>
              </a:pPr>
              <a:endParaRPr lang="en-US" sz="3200" b="1" dirty="0">
                <a:solidFill>
                  <a:schemeClr val="bg1"/>
                </a:solidFill>
                <a:latin typeface="Bree serif light"/>
                <a:cs typeface="Bree serif light"/>
              </a:endParaRPr>
            </a:p>
            <a:p>
              <a:r>
                <a:rPr 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 Hare</a:t>
              </a:r>
            </a:p>
            <a:p>
              <a:r>
                <a:rPr lang="en-GB" sz="2200" dirty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Is-</a:t>
              </a:r>
              <a:r>
                <a:rPr lang="en-GB" sz="2200" dirty="0" err="1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adran</a:t>
              </a:r>
              <a:r>
                <a:rPr lang="en-GB" sz="2200" dirty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200" dirty="0" err="1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Addysg</a:t>
              </a:r>
              <a:r>
                <a:rPr lang="en-GB" sz="2200" dirty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200" dirty="0" err="1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Bellach</a:t>
              </a:r>
              <a:r>
                <a:rPr lang="en-GB" sz="2200" dirty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GB" sz="2200" dirty="0" err="1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Phrentisiaethau</a:t>
              </a:r>
              <a:r>
                <a:rPr lang="en-GB" sz="2200" dirty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GB" sz="2200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200" dirty="0" smtClean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Further </a:t>
              </a:r>
              <a:r>
                <a:rPr lang="en-GB" sz="2200" dirty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Education and Apprenticeships </a:t>
              </a:r>
              <a:r>
                <a:rPr lang="en-GB" sz="2200" dirty="0" smtClean="0">
                  <a:solidFill>
                    <a:schemeClr val="bg2">
                      <a:lumMod val="9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Division</a:t>
              </a:r>
              <a:endParaRPr lang="en-US" sz="3200" b="1" dirty="0" smtClean="0">
                <a:solidFill>
                  <a:schemeClr val="bg1"/>
                </a:solidFill>
                <a:latin typeface="Bree serif light"/>
                <a:cs typeface="Bree serif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519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76102"/>
              </p:ext>
            </p:extLst>
          </p:nvPr>
        </p:nvGraphicFramePr>
        <p:xfrm>
          <a:off x="819728" y="597860"/>
          <a:ext cx="7397996" cy="5885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998"/>
                <a:gridCol w="3698998"/>
              </a:tblGrid>
              <a:tr h="588570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None/>
                        <a:defRPr b="0" i="0"/>
                      </a:pPr>
                      <a:r>
                        <a:rPr lang="x-none" sz="2000" b="1" noProof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Sut y gallwn ni eich helpu?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None/>
                        <a:defRPr b="0" i="0"/>
                      </a:pPr>
                      <a:endParaRPr lang="x-none" sz="2000" b="1" noProof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kern="1200" baseline="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Ehangu Prentisiaethau Uwch ar gyfer pynciau technegol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kern="1200" baseline="0" noProof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 fath o gymorth penodol sydd angen ei ddatblygu ar gyfer darpariaeth gyfrwng y Gymraeg?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i="0" kern="1200" noProof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Ymgysylltu â Phobl Anabl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i="0" kern="1200" baseline="0" noProof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 b="0" i="0"/>
                      </a:pPr>
                      <a:r>
                        <a:rPr kumimoji="0" lang="x-none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EEECE1">
                              <a:lumMod val="75000"/>
                            </a:srgbClr>
                          </a:solidFill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Awgrymiadau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i="0" kern="1200" noProof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Y tri phrif awgrym ar gyfer pob maes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y-GB" sz="20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cy-GB" sz="20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we help </a:t>
                      </a:r>
                      <a:r>
                        <a:rPr lang="cy-GB" sz="20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cy-GB" sz="20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y-GB" sz="20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000" b="1" kern="1200" baseline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Expanding</a:t>
                      </a:r>
                      <a:r>
                        <a:rPr lang="cy-GB" sz="20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Higher Apprenticeships </a:t>
                      </a:r>
                      <a:r>
                        <a:rPr lang="cy-GB" sz="2000" b="1" kern="1200" baseline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</a:t>
                      </a:r>
                      <a:r>
                        <a:rPr lang="cy-GB" sz="20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kern="1200" baseline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cy-GB" sz="20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kern="1200" baseline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subjects</a:t>
                      </a:r>
                      <a:endParaRPr lang="cy-GB" sz="2000" b="1" kern="1200" baseline="0" noProof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b="1" kern="1200" baseline="0" noProof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Whats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needs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to be</a:t>
                      </a:r>
                      <a:r>
                        <a:rPr lang="cy-GB" sz="2000" b="1" baseline="0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baseline="0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developed</a:t>
                      </a:r>
                      <a:r>
                        <a:rPr lang="cy-GB" sz="2000" b="1" baseline="0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for Welsh </a:t>
                      </a:r>
                      <a:r>
                        <a:rPr lang="cy-GB" sz="2000" b="1" baseline="0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Medium</a:t>
                      </a:r>
                      <a:r>
                        <a:rPr lang="cy-GB" sz="2000" b="1" baseline="0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baseline="0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provision</a:t>
                      </a:r>
                      <a:r>
                        <a:rPr lang="cy-GB" sz="2000" b="1" baseline="0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b="1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Engaging</a:t>
                      </a:r>
                      <a:r>
                        <a:rPr lang="cy-GB" sz="2000" b="1" baseline="0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Disabled</a:t>
                      </a:r>
                      <a:r>
                        <a:rPr lang="cy-GB" sz="2000" b="1" baseline="0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baseline="0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People</a:t>
                      </a:r>
                      <a:endParaRPr lang="cy-GB" sz="2000" b="1" baseline="0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b="1" baseline="0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cy-GB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EECE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Suggestions</a:t>
                      </a:r>
                      <a:endParaRPr kumimoji="0" lang="cy-GB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EECE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b="1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Three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main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suggestions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cy-GB" sz="20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0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area</a:t>
                      </a:r>
                      <a:endParaRPr lang="cy-GB" sz="2000" b="1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3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673350" y="812800"/>
            <a:ext cx="3824969" cy="5322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200" y="2624712"/>
            <a:ext cx="847090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100" b="1" dirty="0" smtClean="0">
                <a:solidFill>
                  <a:schemeClr val="bg1"/>
                </a:solidFill>
                <a:latin typeface="Bree serif bold"/>
                <a:cs typeface="Bree serif bold"/>
              </a:rPr>
              <a:t>businesswales.gov.wales/skillsgateway/cy/prentisiaethau</a:t>
            </a:r>
            <a:br>
              <a:rPr lang="en-US" sz="2100" b="1" dirty="0" smtClean="0">
                <a:solidFill>
                  <a:schemeClr val="bg1"/>
                </a:solidFill>
                <a:latin typeface="Bree serif bold"/>
                <a:cs typeface="Bree serif bold"/>
              </a:rPr>
            </a:br>
            <a:r>
              <a:rPr lang="en-US" sz="2100" b="1" dirty="0" smtClean="0">
                <a:solidFill>
                  <a:schemeClr val="bg1"/>
                </a:solidFill>
                <a:latin typeface="Bree serif light"/>
                <a:cs typeface="Bree serif light"/>
              </a:rPr>
              <a:t>businesswales.gov.wales/skillsgateway/apprenticeships</a:t>
            </a:r>
          </a:p>
          <a:p>
            <a:pPr algn="ctr">
              <a:lnSpc>
                <a:spcPts val="2800"/>
              </a:lnSpc>
            </a:pPr>
            <a:endParaRPr lang="en-US" sz="2100" b="1" dirty="0">
              <a:solidFill>
                <a:schemeClr val="bg1"/>
              </a:solidFill>
              <a:latin typeface="Bree serif light"/>
              <a:cs typeface="Bree serif light"/>
            </a:endParaRPr>
          </a:p>
          <a:p>
            <a:pPr algn="ctr">
              <a:lnSpc>
                <a:spcPts val="2800"/>
              </a:lnSpc>
            </a:pPr>
            <a:r>
              <a:rPr lang="en-US" sz="2100" b="1" dirty="0" err="1" smtClean="0">
                <a:solidFill>
                  <a:schemeClr val="bg1"/>
                </a:solidFill>
                <a:latin typeface="Bree serif bold"/>
                <a:cs typeface="Bree serif bold"/>
              </a:rPr>
              <a:t>DFES-ApprenticeshipUnit@gov.wales</a:t>
            </a:r>
            <a:endParaRPr lang="en-US" sz="2100" b="1" dirty="0" smtClean="0">
              <a:solidFill>
                <a:schemeClr val="bg1"/>
              </a:solidFill>
              <a:latin typeface="Bree serif bold"/>
              <a:cs typeface="Bree serif bold"/>
            </a:endParaRPr>
          </a:p>
          <a:p>
            <a:pPr algn="ctr">
              <a:lnSpc>
                <a:spcPts val="2800"/>
              </a:lnSpc>
            </a:pPr>
            <a:endParaRPr lang="en-US" sz="2100" b="1" dirty="0" smtClean="0">
              <a:solidFill>
                <a:schemeClr val="bg1"/>
              </a:solidFill>
              <a:latin typeface="Bree serif bold"/>
              <a:cs typeface="Bree serif bold"/>
            </a:endParaRPr>
          </a:p>
        </p:txBody>
      </p:sp>
    </p:spTree>
    <p:extLst>
      <p:ext uri="{BB962C8B-B14F-4D97-AF65-F5344CB8AC3E}">
        <p14:creationId xmlns:p14="http://schemas.microsoft.com/office/powerpoint/2010/main" val="391445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91180"/>
              </p:ext>
            </p:extLst>
          </p:nvPr>
        </p:nvGraphicFramePr>
        <p:xfrm>
          <a:off x="727365" y="773842"/>
          <a:ext cx="7397996" cy="583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998"/>
                <a:gridCol w="3698998"/>
              </a:tblGrid>
              <a:tr h="894938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Prentisiaethau yng Nghymru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Apprenticeships</a:t>
                      </a:r>
                      <a:r>
                        <a:rPr lang="en-GB" sz="24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Wales</a:t>
                      </a:r>
                      <a:endParaRPr lang="en-GB" sz="24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4082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Ffyniant</a:t>
                      </a:r>
                      <a:r>
                        <a:rPr lang="cy-GB" sz="1800" b="1" baseline="0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bawb:</a:t>
                      </a:r>
                      <a:r>
                        <a:rPr lang="cy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y Strategaeth</a:t>
                      </a:r>
                      <a:r>
                        <a:rPr lang="cy-GB" sz="1800" b="1" baseline="0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Genedlaethol</a:t>
                      </a: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Cysoni’r model prentisiaethau ag anghenion economi Cymru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leiaf 100,000 o leoliadau prentisiaethau o ansawdd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 sector o’r economi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Rhaglen i bob oed (16+)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4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lvl="1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y-GB" sz="2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Prosperity for All: the National</a:t>
                      </a: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Strategy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Aligning</a:t>
                      </a: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apprenticeship model to the needs to the Welsh economy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minimum of 100,000 quality</a:t>
                      </a: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 places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sectors of the economy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programme for all ages (16+)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00590"/>
              </p:ext>
            </p:extLst>
          </p:nvPr>
        </p:nvGraphicFramePr>
        <p:xfrm>
          <a:off x="444534" y="572770"/>
          <a:ext cx="80752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610"/>
                <a:gridCol w="4037610"/>
              </a:tblGrid>
              <a:tr h="546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2400" b="1" i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</a:t>
                      </a:r>
                      <a:r>
                        <a:rPr lang="cy-GB" sz="2400" b="1" i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buddsoddi mewn prentisiaethau?</a:t>
                      </a:r>
                      <a:endParaRPr lang="cy-GB" sz="24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y-GB" sz="2800" b="1" i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y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Codi lefelau</a:t>
                      </a:r>
                      <a:r>
                        <a:rPr lang="cy-GB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sgiliau i fodloni anghenion y cyflogwr a gofynion presennol y farchnad a’r gofynion at y dyfodol, er mwyn ysgogi cynhyrchiant, ffyniant a chymunedau </a:t>
                      </a:r>
                      <a:r>
                        <a:rPr lang="cy-GB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cryfach</a:t>
                      </a:r>
                      <a:r>
                        <a:rPr lang="cy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y-GB" sz="1800" dirty="0" smtClean="0"/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Gwella  cyfiawnder</a:t>
                      </a:r>
                      <a:r>
                        <a:rPr lang="cy-GB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cymdeithasol</a:t>
                      </a:r>
                      <a:r>
                        <a:rPr lang="cy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heb gnewyllyn  sgiliau mae’n anodd</a:t>
                      </a:r>
                      <a:r>
                        <a:rPr lang="cy-GB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ffynnu yn y farchnad swyddi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Torri’r cylch o sgiliau isel, cyflog isel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dirty="0" smtClean="0"/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y-GB" sz="24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y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2400" b="1" i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  <a:r>
                        <a:rPr lang="cy-GB" sz="2400" b="1" i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i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cy-GB" sz="2400" b="1" i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 </a:t>
                      </a:r>
                      <a:r>
                        <a:rPr lang="cy-GB" sz="2400" b="1" i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invested</a:t>
                      </a:r>
                      <a:r>
                        <a:rPr lang="cy-GB" sz="2400" b="1" i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i="0" baseline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apprenticeships</a:t>
                      </a:r>
                      <a:r>
                        <a:rPr lang="cy-GB" sz="2400" b="1" i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cy-GB" sz="2400" b="1" i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y-GB" sz="2400" b="1" i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employer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the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productivity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prosperity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more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resilient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communities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y-GB" sz="2000" dirty="0" smtClean="0"/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justice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solid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nucleus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thrive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jobs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</a:t>
                      </a:r>
                      <a:endParaRPr lang="cy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Breaking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cy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y-GB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</a:t>
                      </a:r>
                      <a:endParaRPr lang="cy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11601"/>
              </p:ext>
            </p:extLst>
          </p:nvPr>
        </p:nvGraphicFramePr>
        <p:xfrm>
          <a:off x="714664" y="662544"/>
          <a:ext cx="775161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809"/>
                <a:gridCol w="3875809"/>
              </a:tblGrid>
              <a:tr h="31765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cy-GB" sz="2400" b="1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cynnydd yn erbyn ein Cynllun Gweithredu</a:t>
                      </a:r>
                      <a:endParaRPr lang="cy-GB" sz="24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4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Newid </a:t>
                      </a:r>
                      <a:r>
                        <a:rPr lang="en-GB" sz="2400" b="1" i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y </a:t>
                      </a:r>
                      <a:r>
                        <a:rPr lang="x-none" sz="24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system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4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Creu cyfleoedd a gwella mynediad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400" b="1" i="0" kern="1200" baseline="0" noProof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Y Gymraeg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400" b="1" i="0" kern="1200" baseline="0" noProof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Cydraddoldeb, Amrywiaeth a Chynwysoldeb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4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" panose="020B0604020202020204" pitchFamily="34" charset="0"/>
                        </a:rPr>
                        <a:t>Ymgysylltu â chyflogwyr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</a:t>
                      </a: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Plan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y-GB" sz="2600" b="1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400" b="1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System </a:t>
                      </a:r>
                      <a:r>
                        <a:rPr lang="cy-GB" sz="2400" b="1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Change</a:t>
                      </a:r>
                      <a:endParaRPr lang="cy-GB" sz="2400" b="1" noProof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400" b="1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Creating</a:t>
                      </a:r>
                      <a:r>
                        <a:rPr lang="cy-GB" sz="2400" b="1" baseline="0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baseline="0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opportunities</a:t>
                      </a:r>
                      <a:r>
                        <a:rPr lang="cy-GB" sz="2400" b="1" baseline="0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cy-GB" sz="2400" b="1" baseline="0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i</a:t>
                      </a:r>
                      <a:r>
                        <a:rPr lang="cy-GB" sz="2400" b="1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mproving</a:t>
                      </a:r>
                      <a:r>
                        <a:rPr lang="cy-GB" sz="2400" b="1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access</a:t>
                      </a:r>
                      <a:endParaRPr lang="cy-GB" sz="2400" b="1" noProof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400" b="1" baseline="0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Welsh Language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400" b="1" baseline="0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Equality, </a:t>
                      </a:r>
                      <a:r>
                        <a:rPr lang="cy-GB" sz="2400" b="1" baseline="0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Diversity</a:t>
                      </a:r>
                      <a:r>
                        <a:rPr lang="cy-GB" sz="2400" b="1" baseline="0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cy-GB" sz="2400" b="1" baseline="0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Inclusivity</a:t>
                      </a:r>
                      <a:endParaRPr lang="cy-GB" sz="2400" b="1" baseline="0" noProof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400" b="1" noProof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Employer</a:t>
                      </a:r>
                      <a:r>
                        <a:rPr lang="cy-GB" sz="2400" b="1" noProof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Arial" panose="020B0604020202020204" pitchFamily="34" charset="0"/>
                        </a:rPr>
                        <a:t> Engagement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43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416653"/>
              </p:ext>
            </p:extLst>
          </p:nvPr>
        </p:nvGraphicFramePr>
        <p:xfrm>
          <a:off x="534390" y="533565"/>
          <a:ext cx="8015844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922"/>
                <a:gridCol w="4007922"/>
              </a:tblGrid>
              <a:tr h="314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r>
                        <a:rPr lang="en-GB" sz="2400" b="1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1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Newid</a:t>
                      </a:r>
                      <a:r>
                        <a:rPr lang="en-GB" sz="2400" b="1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System</a:t>
                      </a:r>
                      <a:endParaRPr lang="en-US" sz="24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6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smtClean="0"/>
                        <a:t>Mynd i'r afael â'r bylchau mewn sgiliau a gwella'r cynnwys</a:t>
                      </a:r>
                      <a:endParaRPr lang="en-GB" sz="2200" b="1" dirty="0" smtClean="0"/>
                    </a:p>
                    <a:p>
                      <a:pPr marL="0" indent="0"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/>
                      </a:pPr>
                      <a:endParaRPr lang="en-GB" sz="2200" b="1" dirty="0" smtClean="0"/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Trefniadau Comisiynu'r Cynllun a'r Fframwaith - WAAB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Cyfrwng ar gyfer prentisiaethau lefel uchel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Lefel Sylfaen - gwaith cwmpasu ar raglen newydd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Newidiadau i ddeddfwriaeth - yr Awdurdodau Dyfarnu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400" b="1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 System Change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i="1" dirty="0" smtClean="0">
                        <a:solidFill>
                          <a:schemeClr val="bg1"/>
                        </a:solidFill>
                        <a:latin typeface="Bree serif light"/>
                        <a:cs typeface="Bree serif light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skills gaps and improving the content</a:t>
                      </a: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&amp; Framework Commissioning Arrangements - WAAB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Vehicle for high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-level apprenticeships</a:t>
                      </a: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Level </a:t>
                      </a: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scoping on new programme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Legislative Changes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Issuing Authorities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2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84128"/>
              </p:ext>
            </p:extLst>
          </p:nvPr>
        </p:nvGraphicFramePr>
        <p:xfrm>
          <a:off x="534390" y="533565"/>
          <a:ext cx="8015844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922"/>
                <a:gridCol w="4007922"/>
              </a:tblGrid>
              <a:tr h="3144817">
                <a:tc>
                  <a:txBody>
                    <a:bodyPr/>
                    <a:lstStyle/>
                    <a:p>
                      <a:pPr>
                        <a:spcAft>
                          <a:spcPct val="0"/>
                        </a:spcAft>
                        <a:defRPr b="0" i="0"/>
                      </a:pPr>
                      <a:r>
                        <a:rPr lang="en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 </a:t>
                      </a:r>
                      <a:r>
                        <a:rPr lang="x-none" sz="2400" b="1" noProof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Creu cyfleoedd a gwella mynediad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6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smtClean="0"/>
                        <a:t>Cynyddu nifer y bobl 16-19 oed, fel canran o'n rhaglen.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Prentisiaethau Iau i ddisgyblion 14-16 oed fel cam cyntaf i brentisiaeth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Rhoi cynnig arni</a:t>
                      </a:r>
                    </a:p>
                    <a:p>
                      <a:pPr marL="342900" indent="-342900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Gyrfa Cymru - gwella'r cyngor ar hyfforddiant galwedigaethol</a:t>
                      </a:r>
                      <a:r>
                        <a:rPr lang="x-none" sz="2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Prentisiaethau </a:t>
                      </a: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Gradd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Prentisiaethau a Rennir - ehangu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y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 Creating opportunities and improving access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i="1" dirty="0" smtClean="0">
                        <a:solidFill>
                          <a:schemeClr val="bg1"/>
                        </a:solidFill>
                        <a:latin typeface="Bree serif light"/>
                        <a:cs typeface="Bree serif light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numbers of 16-19 year olds, as a percentage of our programme.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Junior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Apprenticeships for pupils aged 14-16 to provide a first step into an apprenticeship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Go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Vacancies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Apprenticeships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Apprenticeships – expansion</a:t>
                      </a: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1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23786"/>
              </p:ext>
            </p:extLst>
          </p:nvPr>
        </p:nvGraphicFramePr>
        <p:xfrm>
          <a:off x="819728" y="629392"/>
          <a:ext cx="7397996" cy="566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210"/>
                <a:gridCol w="3708786"/>
              </a:tblGrid>
              <a:tr h="5664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  <a:r>
                        <a:rPr lang="cy-GB" sz="2400" b="1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Gymraeg</a:t>
                      </a:r>
                      <a:endParaRPr lang="cy-GB" sz="32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200" noProof="0" dirty="0" smtClean="0"/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1800" b="1" noProof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Cynllun gweithredu i ddatblygu darpariaeth ôl-16 gyfrwng y Gymraeg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1800" b="1" noProof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1800" b="1" kern="1200" noProof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Mae cyrsiau datblygu sgiliau yn </a:t>
                      </a:r>
                      <a:r>
                        <a:rPr lang="en-GB" sz="1800" b="1" kern="1200" noProof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 </a:t>
                      </a:r>
                      <a:r>
                        <a:rPr lang="x-none" sz="1800" b="1" kern="1200" noProof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Gymraeg ar gael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1800" b="1" kern="1200" noProof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1800" b="1" kern="1200" noProof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Cyngor ar gyflwyno a chofnodi darpariaeth gyfrwng y Gymraeg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y-GB" sz="2800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 Welsh</a:t>
                      </a:r>
                      <a:r>
                        <a:rPr lang="cy-GB" sz="2400" b="1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Language</a:t>
                      </a:r>
                      <a:endParaRPr lang="cy-GB" sz="24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y-GB" sz="24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noProof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plan for developing Welsh-medium post-16 provision</a:t>
                      </a: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1800" b="1" noProof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1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Welsh language skills development courses are available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800" b="1" kern="1200" noProof="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1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Guidance on delivering and recording Welsh-medium provision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y-GB" sz="2000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4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86536"/>
              </p:ext>
            </p:extLst>
          </p:nvPr>
        </p:nvGraphicFramePr>
        <p:xfrm>
          <a:off x="819728" y="613626"/>
          <a:ext cx="7397996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998"/>
                <a:gridCol w="3698998"/>
              </a:tblGrid>
              <a:tr h="605518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None/>
                        <a:defRPr b="0" i="0"/>
                      </a:pPr>
                      <a:r>
                        <a:rPr lang="x-none" sz="2400" b="1" noProof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 </a:t>
                      </a:r>
                      <a:r>
                        <a:rPr lang="en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Hybu</a:t>
                      </a:r>
                      <a:r>
                        <a:rPr lang="en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x-none" sz="2400" b="1" noProof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cydraddoldeb, amrywiaeth a chynwysoldeb</a:t>
                      </a:r>
                      <a:endParaRPr lang="x-none" sz="2400" b="0" noProof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400" b="1" noProof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noProof="0" smtClean="0">
                          <a:latin typeface="+mn-lt"/>
                          <a:cs typeface="Arial" panose="020B0604020202020204" pitchFamily="34" charset="0"/>
                        </a:rPr>
                        <a:t>Cynllun Gweithredu Anabledd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baseline="0" noProof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baseline="0" noProof="0" smtClean="0">
                          <a:latin typeface="+mn-lt"/>
                          <a:cs typeface="Arial" panose="020B0604020202020204" pitchFamily="34" charset="0"/>
                        </a:rPr>
                        <a:t>Prosiect Paru â Swyddi Remploy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Pecyn Cymorth ar Gydraddoldeb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noProof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noProof="0" smtClean="0">
                          <a:latin typeface="+mn-lt"/>
                          <a:cs typeface="Arial" panose="020B0604020202020204" pitchFamily="34" charset="0"/>
                        </a:rPr>
                        <a:t>Marchnata wedi'i Dargedu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200" b="1" noProof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200" b="1" noProof="0" smtClean="0">
                          <a:latin typeface="+mn-lt"/>
                          <a:cs typeface="Arial" panose="020B0604020202020204" pitchFamily="34" charset="0"/>
                        </a:rPr>
                        <a:t>Caledi a achosir drwy Brentisiaeth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400" b="1" kern="1200" noProof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y-GB" sz="32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</a:t>
                      </a: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equality</a:t>
                      </a: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diversity</a:t>
                      </a: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inclusivity</a:t>
                      </a:r>
                      <a:endParaRPr lang="cy-GB" sz="24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200" noProof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noProof="0" dirty="0" smtClean="0">
                          <a:latin typeface="+mn-lt"/>
                          <a:cs typeface="Arial" panose="020B0604020202020204" pitchFamily="34" charset="0"/>
                        </a:rPr>
                        <a:t>Disability Action Plan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y-GB" sz="2200" baseline="0" noProof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y-GB" sz="2200" baseline="0" noProof="0" dirty="0" err="1" smtClean="0">
                          <a:latin typeface="+mn-lt"/>
                          <a:cs typeface="Arial" panose="020B0604020202020204" pitchFamily="34" charset="0"/>
                        </a:rPr>
                        <a:t>Remploy</a:t>
                      </a:r>
                      <a:r>
                        <a:rPr lang="cy-GB" sz="2200" baseline="0" noProof="0" dirty="0" smtClean="0">
                          <a:latin typeface="+mn-lt"/>
                          <a:cs typeface="Arial" panose="020B0604020202020204" pitchFamily="34" charset="0"/>
                        </a:rPr>
                        <a:t> Job </a:t>
                      </a:r>
                      <a:r>
                        <a:rPr lang="cy-GB" sz="2200" baseline="0" noProof="0" dirty="0" err="1" smtClean="0">
                          <a:latin typeface="+mn-lt"/>
                          <a:cs typeface="Arial" panose="020B0604020202020204" pitchFamily="34" charset="0"/>
                        </a:rPr>
                        <a:t>Matching</a:t>
                      </a:r>
                      <a:r>
                        <a:rPr lang="cy-GB" sz="2200" baseline="0" noProof="0" dirty="0" smtClean="0">
                          <a:latin typeface="+mn-lt"/>
                          <a:cs typeface="Arial" panose="020B0604020202020204" pitchFamily="34" charset="0"/>
                        </a:rPr>
                        <a:t> Project</a:t>
                      </a:r>
                      <a:endParaRPr lang="cy-GB" sz="2200" noProof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Equality Toolkit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y-GB" sz="2200" noProof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y-GB" sz="2200" noProof="0" dirty="0" err="1" smtClean="0">
                          <a:latin typeface="+mn-lt"/>
                          <a:cs typeface="Arial" panose="020B0604020202020204" pitchFamily="34" charset="0"/>
                        </a:rPr>
                        <a:t>Targeted</a:t>
                      </a:r>
                      <a:r>
                        <a:rPr lang="cy-GB" sz="2200" baseline="0" noProof="0" dirty="0" smtClean="0">
                          <a:latin typeface="+mn-lt"/>
                          <a:cs typeface="Arial" panose="020B0604020202020204" pitchFamily="34" charset="0"/>
                        </a:rPr>
                        <a:t> Marketing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y-GB" sz="2200" noProof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y-GB" sz="2200" noProof="0" dirty="0" smtClean="0">
                          <a:latin typeface="+mn-lt"/>
                          <a:cs typeface="Arial" panose="020B0604020202020204" pitchFamily="34" charset="0"/>
                        </a:rPr>
                        <a:t>Apprentice</a:t>
                      </a:r>
                      <a:r>
                        <a:rPr lang="cy-GB" sz="2200" baseline="0" noProof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y-GB" sz="2200" baseline="0" noProof="0" dirty="0" err="1" smtClean="0">
                          <a:latin typeface="+mn-lt"/>
                          <a:cs typeface="Arial" panose="020B0604020202020204" pitchFamily="34" charset="0"/>
                        </a:rPr>
                        <a:t>Hardship</a:t>
                      </a:r>
                      <a:endParaRPr lang="cy-GB" sz="2200" noProof="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200" b="1" kern="1200" noProof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1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00" y="1930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  <a:latin typeface="Bree serif light"/>
              <a:cs typeface="Bree serif ligh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514361"/>
              </p:ext>
            </p:extLst>
          </p:nvPr>
        </p:nvGraphicFramePr>
        <p:xfrm>
          <a:off x="819728" y="629392"/>
          <a:ext cx="739799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998"/>
                <a:gridCol w="3698998"/>
              </a:tblGrid>
              <a:tr h="588570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None/>
                        <a:defRPr b="0" i="0"/>
                      </a:pPr>
                      <a:r>
                        <a:rPr lang="x-none" sz="2400" b="1" noProof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(5) Ymgysylltu â Chyflogwyr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None/>
                        <a:defRPr b="0" i="0"/>
                      </a:pPr>
                      <a:endParaRPr lang="x-none" sz="2800" b="1" noProof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Cynllunio Clystyrau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i="0" kern="1200" noProof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noProof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Cynllunio Gweithlu Awdurdodau Lleol a Chyhoeddi Cynllun Gweithlu'r Sector Cyhoeddus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i="0" kern="1200" noProof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Pecyn Cyfathrebu ar yr Ardoll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endParaRPr lang="x-none" sz="2000" b="1" i="0" kern="1200" noProof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b="0" i="0"/>
                      </a:pPr>
                      <a:r>
                        <a:rPr lang="x-none" sz="2000" b="1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Ymrwymiadau'r Rhaglen Lywodraethu yn rhoi pwysau ar y rhaglen, e.e.</a:t>
                      </a:r>
                      <a:r>
                        <a:rPr lang="x-none" sz="20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x-none" sz="2000" b="1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Gofal Cymdeithasol, Gofal Plant, Tai, Trafnidiaeth a'r Metro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y-GB" sz="2800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y-GB" sz="2400" b="1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(5) </a:t>
                      </a:r>
                      <a:r>
                        <a:rPr lang="cy-GB" sz="2400" b="1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r>
                        <a:rPr lang="cy-GB" sz="2400" b="1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Engagement</a:t>
                      </a:r>
                      <a:endParaRPr lang="cy-GB" sz="24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y-GB" sz="2400" b="1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y-GB" sz="2200" b="1" noProof="0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Cluster</a:t>
                      </a:r>
                      <a:r>
                        <a:rPr lang="cy-GB" sz="2200" b="1" noProof="0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Planning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y-GB" sz="2200" b="1" noProof="0" dirty="0" smtClean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Local Authority Workforce Planning &amp; Publish Public Sector workforce plan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y-GB" sz="2200" b="1" kern="1200" noProof="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Levy</a:t>
                      </a:r>
                      <a:r>
                        <a:rPr lang="en-GB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Communications Toolkit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y-GB" sz="2200" b="1" kern="1200" noProof="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PfG</a:t>
                      </a:r>
                      <a:r>
                        <a:rPr lang="en-GB" sz="2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Commitments placing demands on the programme, e.g. Social Care, Childcare, Housing Transport &amp; Metro</a:t>
                      </a:r>
                      <a:endParaRPr lang="cy-GB" sz="2200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1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614EDF9F6A814F97044BBFE96F8881" ma:contentTypeVersion="8" ma:contentTypeDescription="Create a new document." ma:contentTypeScope="" ma:versionID="5a5b8731ae62df92768c9d48e330f974">
  <xsd:schema xmlns:xsd="http://www.w3.org/2001/XMLSchema" xmlns:xs="http://www.w3.org/2001/XMLSchema" xmlns:p="http://schemas.microsoft.com/office/2006/metadata/properties" xmlns:ns2="169d34e0-e3c6-438c-afd4-cc9c21471bf0" xmlns:ns3="47ac188a-5786-4896-a779-c3ca6eeafed3" targetNamespace="http://schemas.microsoft.com/office/2006/metadata/properties" ma:root="true" ma:fieldsID="9dc858a4255908d6957baa92ac331ff4" ns2:_="" ns3:_="">
    <xsd:import namespace="169d34e0-e3c6-438c-afd4-cc9c21471bf0"/>
    <xsd:import namespace="47ac188a-5786-4896-a779-c3ca6eeafe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d34e0-e3c6-438c-afd4-cc9c21471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c188a-5786-4896-a779-c3ca6eeafed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metadata xmlns="http://www.objective.com/ecm/document/metadata/FF3C5B18883D4E21973B57C2EEED7FD1" version="1.0.0">
  <systemFields>
    <field name="Objective-Id">
      <value order="0">A22819671</value>
    </field>
    <field name="Objective-Title">
      <value order="0">180627 NTFW Presentation - without notes</value>
    </field>
    <field name="Objective-Description">
      <value order="0"/>
    </field>
    <field name="Objective-CreationStamp">
      <value order="0">2018-06-27T08:14:20Z</value>
    </field>
    <field name="Objective-IsApproved">
      <value order="0">false</value>
    </field>
    <field name="Objective-IsPublished">
      <value order="0">true</value>
    </field>
    <field name="Objective-DatePublished">
      <value order="0">2018-06-27T08:16:15Z</value>
    </field>
    <field name="Objective-ModificationStamp">
      <value order="0">2018-06-27T08:16:15Z</value>
    </field>
    <field name="Objective-Owner">
      <value order="0">Hare, Christopher (ESNR-SHELL -Further Education &amp; Apprenticeships)</value>
    </field>
    <field name="Objective-Path">
      <value order="0">Objective Global Folder:Business File Plan:Economy, Skills &amp; Natural Resources (ESNR):Economy, Skills &amp; Natural Resources (ESNR) - SHELL - Further Education &amp; Apprenticeships:1 - Save:Post-16 Policy Branch:Apprenticeship Policy:Apprenticeship Policy - Apprenticeship Development - 2014-2020:Stakeholder Engagement &amp; Presentations</value>
    </field>
    <field name="Objective-Parent">
      <value order="0">Stakeholder Engagement &amp; Presentations</value>
    </field>
    <field name="Objective-State">
      <value order="0">Published</value>
    </field>
    <field name="Objective-VersionId">
      <value order="0">vA45344418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qA1167594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/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592C37-2F3B-4C1E-93D6-F04DFFE48E6A}"/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3.xml><?xml version="1.0" encoding="utf-8"?>
<ds:datastoreItem xmlns:ds="http://schemas.openxmlformats.org/officeDocument/2006/customXml" ds:itemID="{77636724-5BB8-4C18-B90D-CE1313C647DE}"/>
</file>

<file path=customXML/itemProps4.xml><?xml version="1.0" encoding="utf-8"?>
<ds:datastoreItem xmlns:ds="http://schemas.openxmlformats.org/officeDocument/2006/customXml" ds:itemID="{CCB633B8-B507-4F6F-B0CC-82F877ACF2AD}"/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723</Words>
  <Application>Microsoft Office PowerPoint</Application>
  <PresentationFormat>On-screen Show (4:3)</PresentationFormat>
  <Paragraphs>196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Edmunds</dc:creator>
  <cp:lastModifiedBy>harec</cp:lastModifiedBy>
  <cp:revision>209</cp:revision>
  <cp:lastPrinted>2018-06-26T12:49:53Z</cp:lastPrinted>
  <dcterms:created xsi:type="dcterms:W3CDTF">2017-02-07T09:34:59Z</dcterms:created>
  <dcterms:modified xsi:type="dcterms:W3CDTF">2018-06-27T08:16:07Z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A22819671</vt:lpwstr>
  </property>
  <property fmtid="{D5CDD505-2E9C-101B-9397-08002B2CF9AE}" pid="4" name="Objective-Title">
    <vt:lpwstr>180627 NTFW Presentation - without notes</vt:lpwstr>
  </property>
  <property fmtid="{D5CDD505-2E9C-101B-9397-08002B2CF9AE}" pid="5" name="Objective-Comment">
    <vt:lpwstr/>
  </property>
  <property fmtid="{D5CDD505-2E9C-101B-9397-08002B2CF9AE}" pid="6" name="Objective-CreationStamp">
    <vt:filetime>2018-06-27T08:14:26Z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2018-06-27T08:16:15Z</vt:filetime>
  </property>
  <property fmtid="{D5CDD505-2E9C-101B-9397-08002B2CF9AE}" pid="10" name="Objective-ModificationStamp">
    <vt:filetime>2018-06-27T08:16:15Z</vt:filetime>
  </property>
  <property fmtid="{D5CDD505-2E9C-101B-9397-08002B2CF9AE}" pid="11" name="Objective-Owner">
    <vt:lpwstr>Hare, Christopher (ESNR-SHELL -Further Education &amp; Apprenticeships)</vt:lpwstr>
  </property>
  <property fmtid="{D5CDD505-2E9C-101B-9397-08002B2CF9AE}" pid="12" name="Objective-Path">
    <vt:lpwstr>Objective Global Folder:Business File Plan:Economy, Skills &amp; Natural Resources (ESNR):Economy, Skills &amp; Natural Resources (ESNR) - SHELL - Further Education &amp; Apprenticeships:1 - Save:Post-16 Policy Branch:Apprenticeship Policy:Apprenticeship Policy - Apprenticeship Development - 2014-2020:Stakeholder Engagement &amp; Presentations:</vt:lpwstr>
  </property>
  <property fmtid="{D5CDD505-2E9C-101B-9397-08002B2CF9AE}" pid="13" name="Objective-Parent">
    <vt:lpwstr>Stakeholder Engagement &amp; 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2</vt:r8>
  </property>
  <property fmtid="{D5CDD505-2E9C-101B-9397-08002B2CF9AE}" pid="17" name="Objective-VersionComment">
    <vt:lpwstr>Version 2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lpwstr/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  <property fmtid="{D5CDD505-2E9C-101B-9397-08002B2CF9AE}" pid="26" name="Objective-Description">
    <vt:lpwstr/>
  </property>
  <property fmtid="{D5CDD505-2E9C-101B-9397-08002B2CF9AE}" pid="27" name="Objective-VersionId">
    <vt:lpwstr>vA45344418</vt:lpwstr>
  </property>
  <property fmtid="{D5CDD505-2E9C-101B-9397-08002B2CF9AE}" pid="28" name="Objective-Language">
    <vt:lpwstr>English (eng)</vt:lpwstr>
  </property>
  <property fmtid="{D5CDD505-2E9C-101B-9397-08002B2CF9AE}" pid="29" name="Objective-Date Acquired">
    <vt:lpwstr/>
  </property>
  <property fmtid="{D5CDD505-2E9C-101B-9397-08002B2CF9AE}" pid="30" name="Objective-What to Keep">
    <vt:lpwstr>No</vt:lpwstr>
  </property>
  <property fmtid="{D5CDD505-2E9C-101B-9397-08002B2CF9AE}" pid="31" name="Objective-Official Translation">
    <vt:lpwstr/>
  </property>
  <property fmtid="{D5CDD505-2E9C-101B-9397-08002B2CF9AE}" pid="32" name="Objective-Connect Creator">
    <vt:lpwstr/>
  </property>
  <property fmtid="{D5CDD505-2E9C-101B-9397-08002B2CF9AE}" pid="33" name="ContentTypeId">
    <vt:lpwstr>0x010100A7614EDF9F6A814F97044BBFE96F8881</vt:lpwstr>
  </property>
</Properties>
</file>