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  <p:sldMasterId id="2147483800" r:id="rId5"/>
  </p:sldMasterIdLst>
  <p:notesMasterIdLst>
    <p:notesMasterId r:id="rId37"/>
  </p:notesMasterIdLst>
  <p:handoutMasterIdLst>
    <p:handoutMasterId r:id="rId38"/>
  </p:handoutMasterIdLst>
  <p:sldIdLst>
    <p:sldId id="334" r:id="rId6"/>
    <p:sldId id="337" r:id="rId7"/>
    <p:sldId id="335" r:id="rId8"/>
    <p:sldId id="331" r:id="rId9"/>
    <p:sldId id="281" r:id="rId10"/>
    <p:sldId id="333" r:id="rId11"/>
    <p:sldId id="312" r:id="rId12"/>
    <p:sldId id="314" r:id="rId13"/>
    <p:sldId id="339" r:id="rId14"/>
    <p:sldId id="338" r:id="rId15"/>
    <p:sldId id="342" r:id="rId16"/>
    <p:sldId id="343" r:id="rId17"/>
    <p:sldId id="344" r:id="rId18"/>
    <p:sldId id="345" r:id="rId19"/>
    <p:sldId id="346" r:id="rId20"/>
    <p:sldId id="348" r:id="rId21"/>
    <p:sldId id="358" r:id="rId22"/>
    <p:sldId id="347" r:id="rId23"/>
    <p:sldId id="349" r:id="rId24"/>
    <p:sldId id="356" r:id="rId25"/>
    <p:sldId id="357" r:id="rId26"/>
    <p:sldId id="359" r:id="rId27"/>
    <p:sldId id="360" r:id="rId28"/>
    <p:sldId id="361" r:id="rId29"/>
    <p:sldId id="362" r:id="rId30"/>
    <p:sldId id="367" r:id="rId31"/>
    <p:sldId id="363" r:id="rId32"/>
    <p:sldId id="364" r:id="rId33"/>
    <p:sldId id="365" r:id="rId34"/>
    <p:sldId id="366" r:id="rId35"/>
    <p:sldId id="352" r:id="rId36"/>
  </p:sldIdLst>
  <p:sldSz cx="9144000" cy="6858000" type="screen4x3"/>
  <p:notesSz cx="6797675" cy="99266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Sarah Finnegan-Dehn" initials="SFD" lastIdx="8" clrIdx="0"/>
  <p:cmAuthor id="1" name="Administrator" initials="A" lastIdx="6" clrIdx="1"/>
  <p:cmAuthor id="2" name="Lisa Powell" initials="" lastIdx="0" clrIdx="2"/>
  <p:cmAuthor id="3" name="Nikki Lawrence" initials="NL" lastIdx="0" clrIdx="3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DAA00"/>
    <a:srgbClr val="D8585C"/>
    <a:srgbClr val="297681"/>
    <a:srgbClr val="EE7376"/>
    <a:srgbClr val="558ED5"/>
    <a:srgbClr val="296F78"/>
    <a:srgbClr val="DE635B"/>
    <a:srgbClr val="E3972E"/>
    <a:srgbClr val="355A79"/>
    <a:srgbClr val="29717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17754" autoAdjust="0"/>
    <p:restoredTop sz="95195" autoAdjust="0"/>
  </p:normalViewPr>
  <p:slideViewPr>
    <p:cSldViewPr snapToGrid="0">
      <p:cViewPr>
        <p:scale>
          <a:sx n="85" d="100"/>
          <a:sy n="85" d="100"/>
        </p:scale>
        <p:origin x="-1234" y="-58"/>
      </p:cViewPr>
      <p:guideLst>
        <p:guide orient="horz" pos="4319"/>
        <p:guide pos="258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>
      <p:cViewPr varScale="1">
        <p:scale>
          <a:sx n="81" d="100"/>
          <a:sy n="81" d="100"/>
        </p:scale>
        <p:origin x="-3972" y="-102"/>
      </p:cViewPr>
      <p:guideLst>
        <p:guide orient="horz" pos="3126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9" Type="http://schemas.openxmlformats.org/officeDocument/2006/relationships/commentAuthors" Target="commentAuthors.xml"/><Relationship Id="rId3" Type="http://schemas.openxmlformats.org/officeDocument/2006/relationships/customXml" Target="../customXml/item3.xml"/><Relationship Id="rId21" Type="http://schemas.openxmlformats.org/officeDocument/2006/relationships/slide" Target="slides/slide16.xml"/><Relationship Id="rId34" Type="http://schemas.openxmlformats.org/officeDocument/2006/relationships/slide" Target="slides/slide29.xml"/><Relationship Id="rId42" Type="http://schemas.openxmlformats.org/officeDocument/2006/relationships/theme" Target="theme/theme1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slide" Target="slides/slide28.xml"/><Relationship Id="rId38" Type="http://schemas.openxmlformats.org/officeDocument/2006/relationships/handoutMaster" Target="handoutMasters/handout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slide" Target="slides/slide24.xml"/><Relationship Id="rId41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slide" Target="slides/slide27.xml"/><Relationship Id="rId37" Type="http://schemas.openxmlformats.org/officeDocument/2006/relationships/notesMaster" Target="notesMasters/notesMaster1.xml"/><Relationship Id="rId40" Type="http://schemas.openxmlformats.org/officeDocument/2006/relationships/presProps" Target="presProp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slide" Target="slides/slide31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slide" Target="slides/slide2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slide" Target="slides/slide30.xml"/><Relationship Id="rId43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212285F-CEAB-4D4B-8F96-A401112D4242}" type="datetimeFigureOut">
              <a:rPr lang="en-GB" smtClean="0"/>
              <a:t>25/06/2018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49688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DCDC8FA-AE59-4252-A595-AA40DF9BB7F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9215883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DFFD3AE-F344-4F18-B720-7D1F4932B8AB}" type="datetimeFigureOut">
              <a:rPr lang="en-GB" smtClean="0"/>
              <a:t>25/06/2018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1C4DA71-ACD2-4747-837F-5672554E613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0663400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C4DA71-ACD2-4747-837F-5672554E6131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21807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C4DA71-ACD2-4747-837F-5672554E6131}" type="slidenum">
              <a:rPr lang="en-GB" smtClean="0">
                <a:solidFill>
                  <a:prstClr val="black"/>
                </a:solidFill>
              </a:rPr>
              <a:pPr/>
              <a:t>13</a:t>
            </a:fld>
            <a:endParaRPr lang="en-GB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378783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C4DA71-ACD2-4747-837F-5672554E6131}" type="slidenum">
              <a:rPr lang="en-GB" smtClean="0">
                <a:solidFill>
                  <a:prstClr val="black"/>
                </a:solidFill>
              </a:rPr>
              <a:pPr/>
              <a:t>14</a:t>
            </a:fld>
            <a:endParaRPr lang="en-GB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378783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C4DA71-ACD2-4747-837F-5672554E6131}" type="slidenum">
              <a:rPr lang="en-GB" smtClean="0"/>
              <a:t>15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4267761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C4DA71-ACD2-4747-837F-5672554E6131}" type="slidenum">
              <a:rPr lang="en-GB" smtClean="0">
                <a:solidFill>
                  <a:prstClr val="black"/>
                </a:solidFill>
              </a:rPr>
              <a:pPr/>
              <a:t>16</a:t>
            </a:fld>
            <a:endParaRPr lang="en-GB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378783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C4DA71-ACD2-4747-837F-5672554E6131}" type="slidenum">
              <a:rPr lang="en-GB" smtClean="0">
                <a:solidFill>
                  <a:prstClr val="black"/>
                </a:solidFill>
              </a:rPr>
              <a:pPr/>
              <a:t>17</a:t>
            </a:fld>
            <a:endParaRPr lang="en-GB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378783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C4DA71-ACD2-4747-837F-5672554E6131}" type="slidenum">
              <a:rPr lang="en-GB" smtClean="0"/>
              <a:t>18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4267761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C4DA71-ACD2-4747-837F-5672554E6131}" type="slidenum">
              <a:rPr lang="en-GB" smtClean="0">
                <a:solidFill>
                  <a:prstClr val="black"/>
                </a:solidFill>
              </a:rPr>
              <a:pPr/>
              <a:t>19</a:t>
            </a:fld>
            <a:endParaRPr lang="en-GB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378783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C4DA71-ACD2-4747-837F-5672554E6131}" type="slidenum">
              <a:rPr lang="en-GB" smtClean="0">
                <a:solidFill>
                  <a:prstClr val="black"/>
                </a:solidFill>
              </a:rPr>
              <a:pPr/>
              <a:t>20</a:t>
            </a:fld>
            <a:endParaRPr lang="en-GB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378783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C4DA71-ACD2-4747-837F-5672554E6131}" type="slidenum">
              <a:rPr lang="en-GB" smtClean="0">
                <a:solidFill>
                  <a:prstClr val="black"/>
                </a:solidFill>
              </a:rPr>
              <a:pPr/>
              <a:t>21</a:t>
            </a:fld>
            <a:endParaRPr lang="en-GB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3787830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C4DA71-ACD2-4747-837F-5672554E6131}" type="slidenum">
              <a:rPr lang="en-GB" smtClean="0">
                <a:solidFill>
                  <a:prstClr val="black"/>
                </a:solidFill>
              </a:rPr>
              <a:pPr/>
              <a:t>22</a:t>
            </a:fld>
            <a:endParaRPr lang="en-GB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378783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C4DA71-ACD2-4747-837F-5672554E6131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9423113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C4DA71-ACD2-4747-837F-5672554E6131}" type="slidenum">
              <a:rPr lang="en-GB" smtClean="0">
                <a:solidFill>
                  <a:prstClr val="black"/>
                </a:solidFill>
              </a:rPr>
              <a:pPr/>
              <a:t>23</a:t>
            </a:fld>
            <a:endParaRPr lang="en-GB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3787830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C4DA71-ACD2-4747-837F-5672554E6131}" type="slidenum">
              <a:rPr lang="en-GB" smtClean="0">
                <a:solidFill>
                  <a:prstClr val="black"/>
                </a:solidFill>
              </a:rPr>
              <a:pPr/>
              <a:t>24</a:t>
            </a:fld>
            <a:endParaRPr lang="en-GB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3787830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C4DA71-ACD2-4747-837F-5672554E6131}" type="slidenum">
              <a:rPr lang="en-GB" smtClean="0">
                <a:solidFill>
                  <a:prstClr val="black"/>
                </a:solidFill>
              </a:rPr>
              <a:pPr/>
              <a:t>25</a:t>
            </a:fld>
            <a:endParaRPr lang="en-GB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3787830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C4DA71-ACD2-4747-837F-5672554E6131}" type="slidenum">
              <a:rPr lang="en-GB" smtClean="0">
                <a:solidFill>
                  <a:prstClr val="black"/>
                </a:solidFill>
              </a:rPr>
              <a:pPr/>
              <a:t>26</a:t>
            </a:fld>
            <a:endParaRPr lang="en-GB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3787830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C4DA71-ACD2-4747-837F-5672554E6131}" type="slidenum">
              <a:rPr lang="en-GB" smtClean="0">
                <a:solidFill>
                  <a:prstClr val="black"/>
                </a:solidFill>
              </a:rPr>
              <a:pPr/>
              <a:t>27</a:t>
            </a:fld>
            <a:endParaRPr lang="en-GB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3787830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C4DA71-ACD2-4747-837F-5672554E6131}" type="slidenum">
              <a:rPr lang="en-GB" smtClean="0">
                <a:solidFill>
                  <a:prstClr val="black"/>
                </a:solidFill>
              </a:rPr>
              <a:pPr/>
              <a:t>28</a:t>
            </a:fld>
            <a:endParaRPr lang="en-GB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3787830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C4DA71-ACD2-4747-837F-5672554E6131}" type="slidenum">
              <a:rPr lang="en-GB" smtClean="0">
                <a:solidFill>
                  <a:prstClr val="black"/>
                </a:solidFill>
              </a:rPr>
              <a:pPr/>
              <a:t>29</a:t>
            </a:fld>
            <a:endParaRPr lang="en-GB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3787830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C4DA71-ACD2-4747-837F-5672554E6131}" type="slidenum">
              <a:rPr lang="en-GB" smtClean="0">
                <a:solidFill>
                  <a:prstClr val="black"/>
                </a:solidFill>
              </a:rPr>
              <a:pPr/>
              <a:t>30</a:t>
            </a:fld>
            <a:endParaRPr lang="en-GB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3787830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C4DA71-ACD2-4747-837F-5672554E6131}" type="slidenum">
              <a:rPr lang="en-GB" smtClean="0">
                <a:solidFill>
                  <a:prstClr val="black"/>
                </a:solidFill>
              </a:rPr>
              <a:pPr/>
              <a:t>31</a:t>
            </a:fld>
            <a:endParaRPr lang="en-GB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378783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C4DA71-ACD2-4747-837F-5672554E6131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6284071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  <a:p>
            <a:endParaRPr lang="en-GB" dirty="0"/>
          </a:p>
          <a:p>
            <a:endParaRPr lang="en-GB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C4DA71-ACD2-4747-837F-5672554E6131}" type="slidenum">
              <a:rPr lang="en-GB" smtClean="0">
                <a:solidFill>
                  <a:prstClr val="black"/>
                </a:solidFill>
              </a:rPr>
              <a:pPr/>
              <a:t>6</a:t>
            </a:fld>
            <a:endParaRPr lang="en-GB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971115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C4DA71-ACD2-4747-837F-5672554E6131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4638674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C4DA71-ACD2-4747-837F-5672554E6131}" type="slidenum">
              <a:rPr lang="en-GB" smtClean="0"/>
              <a:t>9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9728576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C4DA71-ACD2-4747-837F-5672554E6131}" type="slidenum">
              <a:rPr lang="en-GB" smtClean="0"/>
              <a:t>10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4267761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C4DA71-ACD2-4747-837F-5672554E6131}" type="slidenum">
              <a:rPr lang="en-GB" smtClean="0"/>
              <a:t>11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0501509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C4DA71-ACD2-4747-837F-5672554E6131}" type="slidenum">
              <a:rPr lang="en-GB" smtClean="0"/>
              <a:t>12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5378783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microsoft.com/office/2007/relationships/hdphoto" Target="../media/hdphoto2.wdp"/><Relationship Id="rId5" Type="http://schemas.openxmlformats.org/officeDocument/2006/relationships/image" Target="../media/image3.png"/><Relationship Id="rId4" Type="http://schemas.microsoft.com/office/2007/relationships/hdphoto" Target="../media/hdphoto1.wdp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microsoft.com/office/2007/relationships/hdphoto" Target="../media/hdphoto2.wdp"/><Relationship Id="rId5" Type="http://schemas.openxmlformats.org/officeDocument/2006/relationships/image" Target="../media/image3.png"/><Relationship Id="rId4" Type="http://schemas.microsoft.com/office/2007/relationships/hdphoto" Target="../media/hdphoto1.wdp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Relationship Id="rId6" Type="http://schemas.microsoft.com/office/2007/relationships/hdphoto" Target="../media/hdphoto2.wdp"/><Relationship Id="rId5" Type="http://schemas.openxmlformats.org/officeDocument/2006/relationships/image" Target="../media/image3.png"/><Relationship Id="rId4" Type="http://schemas.microsoft.com/office/2007/relationships/hdphoto" Target="../media/hdphoto1.wdp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microsoft.com/office/2007/relationships/hdphoto" Target="../media/hdphoto2.wdp"/><Relationship Id="rId5" Type="http://schemas.openxmlformats.org/officeDocument/2006/relationships/image" Target="../media/image3.png"/><Relationship Id="rId4" Type="http://schemas.microsoft.com/office/2007/relationships/hdphoto" Target="../media/hdphoto1.wdp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Relationship Id="rId6" Type="http://schemas.microsoft.com/office/2007/relationships/hdphoto" Target="../media/hdphoto2.wdp"/><Relationship Id="rId5" Type="http://schemas.openxmlformats.org/officeDocument/2006/relationships/image" Target="../media/image3.png"/><Relationship Id="rId4" Type="http://schemas.microsoft.com/office/2007/relationships/hdphoto" Target="../media/hdphoto1.wdp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Relationship Id="rId6" Type="http://schemas.microsoft.com/office/2007/relationships/hdphoto" Target="../media/hdphoto2.wdp"/><Relationship Id="rId5" Type="http://schemas.openxmlformats.org/officeDocument/2006/relationships/image" Target="../media/image3.png"/><Relationship Id="rId4" Type="http://schemas.microsoft.com/office/2007/relationships/hdphoto" Target="../media/hdphoto1.wdp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200203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8E5F6F-E319-42DF-B521-4729A2FFD030}" type="datetimeFigureOut">
              <a:rPr lang="en-GB" smtClean="0"/>
              <a:t>25/06/2018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BE60BE-EB2C-4E3A-B9C7-40ED222BDE3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497631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0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8E5F6F-E319-42DF-B521-4729A2FFD030}" type="datetimeFigureOut">
              <a:rPr lang="en-GB" smtClean="0"/>
              <a:t>25/06/2018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BE60BE-EB2C-4E3A-B9C7-40ED222BDE3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431066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BD3682-E0CF-3D41-B594-D62BC30A3030}" type="datetimeFigureOut">
              <a:rPr lang="en-US" smtClean="0"/>
              <a:t>6/25/2018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8ABE32-B6E1-B24D-9D8A-029711681E4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6022509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783412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783412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783412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025005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205499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585379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ooter Placeholder 3"/>
          <p:cNvSpPr txBox="1">
            <a:spLocks/>
          </p:cNvSpPr>
          <p:nvPr userDrawn="1"/>
        </p:nvSpPr>
        <p:spPr>
          <a:xfrm>
            <a:off x="817835" y="6100824"/>
            <a:ext cx="7642597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1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gyrfacymru.com | careerswales.com</a:t>
            </a:r>
          </a:p>
          <a:p>
            <a:endParaRPr lang="en-GB" dirty="0">
              <a:solidFill>
                <a:prstClr val="black"/>
              </a:solidFill>
            </a:endParaRPr>
          </a:p>
        </p:txBody>
      </p:sp>
      <p:grpSp>
        <p:nvGrpSpPr>
          <p:cNvPr id="8" name="Group 7"/>
          <p:cNvGrpSpPr/>
          <p:nvPr userDrawn="1"/>
        </p:nvGrpSpPr>
        <p:grpSpPr>
          <a:xfrm>
            <a:off x="539552" y="6093296"/>
            <a:ext cx="295560" cy="295560"/>
            <a:chOff x="539552" y="6165304"/>
            <a:chExt cx="367568" cy="367568"/>
          </a:xfrm>
        </p:grpSpPr>
        <p:sp>
          <p:nvSpPr>
            <p:cNvPr id="9" name="Oval 8"/>
            <p:cNvSpPr/>
            <p:nvPr/>
          </p:nvSpPr>
          <p:spPr>
            <a:xfrm>
              <a:off x="539552" y="6165304"/>
              <a:ext cx="367568" cy="367568"/>
            </a:xfrm>
            <a:prstGeom prst="ellipse">
              <a:avLst/>
            </a:prstGeom>
            <a:solidFill>
              <a:srgbClr val="268B9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prstClr val="white"/>
                </a:solidFill>
              </a:endParaRPr>
            </a:p>
          </p:txBody>
        </p:sp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4294" y="6235868"/>
              <a:ext cx="198085" cy="198086"/>
            </a:xfrm>
            <a:prstGeom prst="rect">
              <a:avLst/>
            </a:prstGeom>
            <a:solidFill>
              <a:srgbClr val="268B9F"/>
            </a:solidFill>
          </p:spPr>
        </p:pic>
      </p:grp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326" b="98605" l="2765" r="97696">
                        <a14:foregroundMark x1="25346" y1="20000" x2="25346" y2="20000"/>
                        <a14:foregroundMark x1="25346" y1="20000" x2="81567" y2="78140"/>
                        <a14:foregroundMark x1="75576" y1="13488" x2="12442" y2="82791"/>
                        <a14:foregroundMark x1="2765" y1="52093" x2="97696" y2="49767"/>
                        <a14:foregroundMark x1="59908" y1="6512" x2="59908" y2="6512"/>
                        <a14:foregroundMark x1="61290" y1="94419" x2="61290" y2="94419"/>
                        <a14:foregroundMark x1="51152" y1="29302" x2="51152" y2="29302"/>
                        <a14:foregroundMark x1="51152" y1="29302" x2="51152" y2="66977"/>
                        <a14:foregroundMark x1="52535" y1="2326" x2="52535" y2="2326"/>
                        <a14:foregroundMark x1="50230" y1="98605" x2="50230" y2="98605"/>
                        <a14:backgroundMark x1="12903" y1="82326" x2="12903" y2="82326"/>
                        <a14:backgroundMark x1="11982" y1="83721" x2="11982" y2="83721"/>
                        <a14:backgroundMark x1="8295" y1="81395" x2="14286" y2="8465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69634" y="6093296"/>
            <a:ext cx="298310" cy="29556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5430" b="94118" l="4036" r="93722">
                        <a14:foregroundMark x1="44395" y1="5430" x2="44395" y2="5430"/>
                        <a14:foregroundMark x1="4484" y1="41629" x2="4484" y2="41629"/>
                        <a14:foregroundMark x1="43498" y1="94118" x2="43498" y2="94118"/>
                        <a14:foregroundMark x1="93722" y1="41176" x2="93722" y2="41176"/>
                        <a14:foregroundMark x1="34529" y1="40271" x2="55157" y2="5610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7180" y="6093296"/>
            <a:ext cx="309887" cy="3071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24174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467560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51450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833430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256946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225694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ooter Placeholder 3"/>
          <p:cNvSpPr txBox="1">
            <a:spLocks/>
          </p:cNvSpPr>
          <p:nvPr userDrawn="1"/>
        </p:nvSpPr>
        <p:spPr>
          <a:xfrm>
            <a:off x="817835" y="6100824"/>
            <a:ext cx="7642597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1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gyrfacymru.com | careerswales.com</a:t>
            </a:r>
          </a:p>
          <a:p>
            <a:endParaRPr lang="en-GB" dirty="0">
              <a:solidFill>
                <a:prstClr val="black"/>
              </a:solidFill>
            </a:endParaRPr>
          </a:p>
        </p:txBody>
      </p:sp>
      <p:grpSp>
        <p:nvGrpSpPr>
          <p:cNvPr id="8" name="Group 7"/>
          <p:cNvGrpSpPr/>
          <p:nvPr userDrawn="1"/>
        </p:nvGrpSpPr>
        <p:grpSpPr>
          <a:xfrm>
            <a:off x="539552" y="6093296"/>
            <a:ext cx="295560" cy="295560"/>
            <a:chOff x="539552" y="6165304"/>
            <a:chExt cx="367568" cy="367568"/>
          </a:xfrm>
        </p:grpSpPr>
        <p:sp>
          <p:nvSpPr>
            <p:cNvPr id="9" name="Oval 8"/>
            <p:cNvSpPr/>
            <p:nvPr/>
          </p:nvSpPr>
          <p:spPr>
            <a:xfrm>
              <a:off x="539552" y="6165304"/>
              <a:ext cx="367568" cy="367568"/>
            </a:xfrm>
            <a:prstGeom prst="ellipse">
              <a:avLst/>
            </a:prstGeom>
            <a:solidFill>
              <a:srgbClr val="268B9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prstClr val="white"/>
                </a:solidFill>
              </a:endParaRPr>
            </a:p>
          </p:txBody>
        </p:sp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4294" y="6235868"/>
              <a:ext cx="198085" cy="198086"/>
            </a:xfrm>
            <a:prstGeom prst="rect">
              <a:avLst/>
            </a:prstGeom>
            <a:solidFill>
              <a:srgbClr val="268B9F"/>
            </a:solidFill>
          </p:spPr>
        </p:pic>
      </p:grp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326" b="98605" l="2765" r="97696">
                        <a14:foregroundMark x1="25346" y1="20000" x2="25346" y2="20000"/>
                        <a14:foregroundMark x1="25346" y1="20000" x2="81567" y2="78140"/>
                        <a14:foregroundMark x1="75576" y1="13488" x2="12442" y2="82791"/>
                        <a14:foregroundMark x1="2765" y1="52093" x2="97696" y2="49767"/>
                        <a14:foregroundMark x1="59908" y1="6512" x2="59908" y2="6512"/>
                        <a14:foregroundMark x1="61290" y1="94419" x2="61290" y2="94419"/>
                        <a14:foregroundMark x1="51152" y1="29302" x2="51152" y2="29302"/>
                        <a14:foregroundMark x1="51152" y1="29302" x2="51152" y2="66977"/>
                        <a14:foregroundMark x1="52535" y1="2326" x2="52535" y2="2326"/>
                        <a14:foregroundMark x1="50230" y1="98605" x2="50230" y2="98605"/>
                        <a14:backgroundMark x1="12903" y1="82326" x2="12903" y2="82326"/>
                        <a14:backgroundMark x1="11982" y1="83721" x2="11982" y2="83721"/>
                        <a14:backgroundMark x1="8295" y1="81395" x2="14286" y2="8465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69634" y="6093296"/>
            <a:ext cx="298310" cy="29556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5430" b="94118" l="4036" r="93722">
                        <a14:foregroundMark x1="44395" y1="5430" x2="44395" y2="5430"/>
                        <a14:foregroundMark x1="4484" y1="41629" x2="4484" y2="41629"/>
                        <a14:foregroundMark x1="43498" y1="94118" x2="43498" y2="94118"/>
                        <a14:foregroundMark x1="93722" y1="41176" x2="93722" y2="41176"/>
                        <a14:foregroundMark x1="34529" y1="40271" x2="55157" y2="5610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7180" y="6093296"/>
            <a:ext cx="309887" cy="3071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17314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046933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549559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930514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339446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ooter Placeholder 3"/>
          <p:cNvSpPr txBox="1">
            <a:spLocks/>
          </p:cNvSpPr>
          <p:nvPr userDrawn="1"/>
        </p:nvSpPr>
        <p:spPr>
          <a:xfrm>
            <a:off x="817835" y="6100824"/>
            <a:ext cx="7642597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1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gyrfacymru.com | careerswales.com</a:t>
            </a:r>
          </a:p>
          <a:p>
            <a:endParaRPr lang="en-GB" dirty="0">
              <a:solidFill>
                <a:prstClr val="black"/>
              </a:solidFill>
            </a:endParaRPr>
          </a:p>
        </p:txBody>
      </p:sp>
      <p:grpSp>
        <p:nvGrpSpPr>
          <p:cNvPr id="8" name="Group 7"/>
          <p:cNvGrpSpPr/>
          <p:nvPr userDrawn="1"/>
        </p:nvGrpSpPr>
        <p:grpSpPr>
          <a:xfrm>
            <a:off x="539552" y="6093296"/>
            <a:ext cx="295560" cy="295560"/>
            <a:chOff x="539552" y="6165304"/>
            <a:chExt cx="367568" cy="367568"/>
          </a:xfrm>
        </p:grpSpPr>
        <p:sp>
          <p:nvSpPr>
            <p:cNvPr id="9" name="Oval 8"/>
            <p:cNvSpPr/>
            <p:nvPr/>
          </p:nvSpPr>
          <p:spPr>
            <a:xfrm>
              <a:off x="539552" y="6165304"/>
              <a:ext cx="367568" cy="367568"/>
            </a:xfrm>
            <a:prstGeom prst="ellipse">
              <a:avLst/>
            </a:prstGeom>
            <a:solidFill>
              <a:srgbClr val="268B9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prstClr val="white"/>
                </a:solidFill>
              </a:endParaRPr>
            </a:p>
          </p:txBody>
        </p:sp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4294" y="6235868"/>
              <a:ext cx="198085" cy="198086"/>
            </a:xfrm>
            <a:prstGeom prst="rect">
              <a:avLst/>
            </a:prstGeom>
            <a:solidFill>
              <a:srgbClr val="268B9F"/>
            </a:solidFill>
          </p:spPr>
        </p:pic>
      </p:grp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326" b="98605" l="2765" r="97696">
                        <a14:foregroundMark x1="25346" y1="20000" x2="25346" y2="20000"/>
                        <a14:foregroundMark x1="25346" y1="20000" x2="81567" y2="78140"/>
                        <a14:foregroundMark x1="75576" y1="13488" x2="12442" y2="82791"/>
                        <a14:foregroundMark x1="2765" y1="52093" x2="97696" y2="49767"/>
                        <a14:foregroundMark x1="59908" y1="6512" x2="59908" y2="6512"/>
                        <a14:foregroundMark x1="61290" y1="94419" x2="61290" y2="94419"/>
                        <a14:foregroundMark x1="51152" y1="29302" x2="51152" y2="29302"/>
                        <a14:foregroundMark x1="51152" y1="29302" x2="51152" y2="66977"/>
                        <a14:foregroundMark x1="52535" y1="2326" x2="52535" y2="2326"/>
                        <a14:foregroundMark x1="50230" y1="98605" x2="50230" y2="98605"/>
                        <a14:backgroundMark x1="12903" y1="82326" x2="12903" y2="82326"/>
                        <a14:backgroundMark x1="11982" y1="83721" x2="11982" y2="83721"/>
                        <a14:backgroundMark x1="8295" y1="81395" x2="14286" y2="8465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69634" y="6093296"/>
            <a:ext cx="298310" cy="29556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5430" b="94118" l="4036" r="93722">
                        <a14:foregroundMark x1="44395" y1="5430" x2="44395" y2="5430"/>
                        <a14:foregroundMark x1="4484" y1="41629" x2="4484" y2="41629"/>
                        <a14:foregroundMark x1="43498" y1="94118" x2="43498" y2="94118"/>
                        <a14:foregroundMark x1="93722" y1="41176" x2="93722" y2="41176"/>
                        <a14:foregroundMark x1="34529" y1="40271" x2="55157" y2="5610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7180" y="6093296"/>
            <a:ext cx="309887" cy="3071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66664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ooter Placeholder 3"/>
          <p:cNvSpPr txBox="1">
            <a:spLocks/>
          </p:cNvSpPr>
          <p:nvPr userDrawn="1"/>
        </p:nvSpPr>
        <p:spPr>
          <a:xfrm>
            <a:off x="817835" y="6100824"/>
            <a:ext cx="7642597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1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gyrfacymru.com | careerswales.com</a:t>
            </a:r>
          </a:p>
          <a:p>
            <a:endParaRPr lang="en-GB" dirty="0"/>
          </a:p>
        </p:txBody>
      </p:sp>
      <p:grpSp>
        <p:nvGrpSpPr>
          <p:cNvPr id="8" name="Group 7"/>
          <p:cNvGrpSpPr/>
          <p:nvPr userDrawn="1"/>
        </p:nvGrpSpPr>
        <p:grpSpPr>
          <a:xfrm>
            <a:off x="539552" y="6093296"/>
            <a:ext cx="295560" cy="295560"/>
            <a:chOff x="539552" y="6165304"/>
            <a:chExt cx="367568" cy="367568"/>
          </a:xfrm>
        </p:grpSpPr>
        <p:sp>
          <p:nvSpPr>
            <p:cNvPr id="9" name="Oval 8"/>
            <p:cNvSpPr/>
            <p:nvPr/>
          </p:nvSpPr>
          <p:spPr>
            <a:xfrm>
              <a:off x="539552" y="6165304"/>
              <a:ext cx="367568" cy="367568"/>
            </a:xfrm>
            <a:prstGeom prst="ellipse">
              <a:avLst/>
            </a:prstGeom>
            <a:solidFill>
              <a:srgbClr val="268B9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4294" y="6235868"/>
              <a:ext cx="198085" cy="198086"/>
            </a:xfrm>
            <a:prstGeom prst="rect">
              <a:avLst/>
            </a:prstGeom>
            <a:solidFill>
              <a:srgbClr val="268B9F"/>
            </a:solidFill>
          </p:spPr>
        </p:pic>
      </p:grp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326" b="98605" l="2765" r="97696">
                        <a14:foregroundMark x1="25346" y1="20000" x2="25346" y2="20000"/>
                        <a14:foregroundMark x1="25346" y1="20000" x2="81567" y2="78140"/>
                        <a14:foregroundMark x1="75576" y1="13488" x2="12442" y2="82791"/>
                        <a14:foregroundMark x1="2765" y1="52093" x2="97696" y2="49767"/>
                        <a14:foregroundMark x1="59908" y1="6512" x2="59908" y2="6512"/>
                        <a14:foregroundMark x1="61290" y1="94419" x2="61290" y2="94419"/>
                        <a14:foregroundMark x1="51152" y1="29302" x2="51152" y2="29302"/>
                        <a14:foregroundMark x1="51152" y1="29302" x2="51152" y2="66977"/>
                        <a14:foregroundMark x1="52535" y1="2326" x2="52535" y2="2326"/>
                        <a14:foregroundMark x1="50230" y1="98605" x2="50230" y2="98605"/>
                        <a14:backgroundMark x1="12903" y1="82326" x2="12903" y2="82326"/>
                        <a14:backgroundMark x1="11982" y1="83721" x2="11982" y2="83721"/>
                        <a14:backgroundMark x1="8295" y1="81395" x2="14286" y2="8465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69634" y="6093296"/>
            <a:ext cx="298310" cy="29556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5430" b="94118" l="4036" r="93722">
                        <a14:foregroundMark x1="44395" y1="5430" x2="44395" y2="5430"/>
                        <a14:foregroundMark x1="4484" y1="41629" x2="4484" y2="41629"/>
                        <a14:foregroundMark x1="43498" y1="94118" x2="43498" y2="94118"/>
                        <a14:foregroundMark x1="93722" y1="41176" x2="93722" y2="41176"/>
                        <a14:foregroundMark x1="34529" y1="40271" x2="55157" y2="5610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7180" y="6093296"/>
            <a:ext cx="309887" cy="3071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09509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242396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897700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006861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245144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8E5F6F-E319-42DF-B521-4729A2FFD030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25/06/2018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BE60BE-EB2C-4E3A-B9C7-40ED222BDE3F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19131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8E5F6F-E319-42DF-B521-4729A2FFD030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25/06/2018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BE60BE-EB2C-4E3A-B9C7-40ED222BDE3F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01625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8E5F6F-E319-42DF-B521-4729A2FFD030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25/06/2018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BE60BE-EB2C-4E3A-B9C7-40ED222BDE3F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40917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0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8E5F6F-E319-42DF-B521-4729A2FFD030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25/06/2018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BE60BE-EB2C-4E3A-B9C7-40ED222BDE3F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02189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BD3682-E0CF-3D41-B594-D62BC30A303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6/25/2018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8ABE32-B6E1-B24D-9D8A-029711681E4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0069029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160251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464680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551903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69120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939489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304352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186068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ooter Placeholder 3"/>
          <p:cNvSpPr txBox="1">
            <a:spLocks/>
          </p:cNvSpPr>
          <p:nvPr userDrawn="1"/>
        </p:nvSpPr>
        <p:spPr>
          <a:xfrm>
            <a:off x="817835" y="6100824"/>
            <a:ext cx="7642597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1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gyrfacymru.com | careerswales.com</a:t>
            </a:r>
          </a:p>
          <a:p>
            <a:endParaRPr lang="en-GB" dirty="0">
              <a:solidFill>
                <a:prstClr val="black"/>
              </a:solidFill>
            </a:endParaRPr>
          </a:p>
        </p:txBody>
      </p:sp>
      <p:grpSp>
        <p:nvGrpSpPr>
          <p:cNvPr id="8" name="Group 7"/>
          <p:cNvGrpSpPr/>
          <p:nvPr userDrawn="1"/>
        </p:nvGrpSpPr>
        <p:grpSpPr>
          <a:xfrm>
            <a:off x="539552" y="6093296"/>
            <a:ext cx="295560" cy="295560"/>
            <a:chOff x="539552" y="6165304"/>
            <a:chExt cx="367568" cy="367568"/>
          </a:xfrm>
        </p:grpSpPr>
        <p:sp>
          <p:nvSpPr>
            <p:cNvPr id="9" name="Oval 8"/>
            <p:cNvSpPr/>
            <p:nvPr/>
          </p:nvSpPr>
          <p:spPr>
            <a:xfrm>
              <a:off x="539552" y="6165304"/>
              <a:ext cx="367568" cy="367568"/>
            </a:xfrm>
            <a:prstGeom prst="ellipse">
              <a:avLst/>
            </a:prstGeom>
            <a:solidFill>
              <a:srgbClr val="268B9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prstClr val="white"/>
                </a:solidFill>
              </a:endParaRPr>
            </a:p>
          </p:txBody>
        </p:sp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4294" y="6235868"/>
              <a:ext cx="198085" cy="198086"/>
            </a:xfrm>
            <a:prstGeom prst="rect">
              <a:avLst/>
            </a:prstGeom>
            <a:solidFill>
              <a:srgbClr val="268B9F"/>
            </a:solidFill>
          </p:spPr>
        </p:pic>
      </p:grp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326" b="98605" l="2765" r="97696">
                        <a14:foregroundMark x1="25346" y1="20000" x2="25346" y2="20000"/>
                        <a14:foregroundMark x1="25346" y1="20000" x2="81567" y2="78140"/>
                        <a14:foregroundMark x1="75576" y1="13488" x2="12442" y2="82791"/>
                        <a14:foregroundMark x1="2765" y1="52093" x2="97696" y2="49767"/>
                        <a14:foregroundMark x1="59908" y1="6512" x2="59908" y2="6512"/>
                        <a14:foregroundMark x1="61290" y1="94419" x2="61290" y2="94419"/>
                        <a14:foregroundMark x1="51152" y1="29302" x2="51152" y2="29302"/>
                        <a14:foregroundMark x1="51152" y1="29302" x2="51152" y2="66977"/>
                        <a14:foregroundMark x1="52535" y1="2326" x2="52535" y2="2326"/>
                        <a14:foregroundMark x1="50230" y1="98605" x2="50230" y2="98605"/>
                        <a14:backgroundMark x1="12903" y1="82326" x2="12903" y2="82326"/>
                        <a14:backgroundMark x1="11982" y1="83721" x2="11982" y2="83721"/>
                        <a14:backgroundMark x1="8295" y1="81395" x2="14286" y2="8465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69634" y="6093296"/>
            <a:ext cx="298310" cy="29556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5430" b="94118" l="4036" r="93722">
                        <a14:foregroundMark x1="44395" y1="5430" x2="44395" y2="5430"/>
                        <a14:foregroundMark x1="4484" y1="41629" x2="4484" y2="41629"/>
                        <a14:foregroundMark x1="43498" y1="94118" x2="43498" y2="94118"/>
                        <a14:foregroundMark x1="93722" y1="41176" x2="93722" y2="41176"/>
                        <a14:foregroundMark x1="34529" y1="40271" x2="55157" y2="5610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7180" y="6093296"/>
            <a:ext cx="309887" cy="3071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9492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899411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809579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233468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613912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623050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ooter Placeholder 3"/>
          <p:cNvSpPr txBox="1">
            <a:spLocks/>
          </p:cNvSpPr>
          <p:nvPr userDrawn="1"/>
        </p:nvSpPr>
        <p:spPr>
          <a:xfrm>
            <a:off x="817835" y="6100824"/>
            <a:ext cx="7642597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1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gyrfacymru.com | careerswales.com</a:t>
            </a:r>
          </a:p>
          <a:p>
            <a:endParaRPr lang="en-GB" dirty="0">
              <a:solidFill>
                <a:prstClr val="black"/>
              </a:solidFill>
            </a:endParaRPr>
          </a:p>
        </p:txBody>
      </p:sp>
      <p:grpSp>
        <p:nvGrpSpPr>
          <p:cNvPr id="8" name="Group 7"/>
          <p:cNvGrpSpPr/>
          <p:nvPr userDrawn="1"/>
        </p:nvGrpSpPr>
        <p:grpSpPr>
          <a:xfrm>
            <a:off x="539552" y="6093296"/>
            <a:ext cx="295560" cy="295560"/>
            <a:chOff x="539552" y="6165304"/>
            <a:chExt cx="367568" cy="367568"/>
          </a:xfrm>
        </p:grpSpPr>
        <p:sp>
          <p:nvSpPr>
            <p:cNvPr id="9" name="Oval 8"/>
            <p:cNvSpPr/>
            <p:nvPr/>
          </p:nvSpPr>
          <p:spPr>
            <a:xfrm>
              <a:off x="539552" y="6165304"/>
              <a:ext cx="367568" cy="367568"/>
            </a:xfrm>
            <a:prstGeom prst="ellipse">
              <a:avLst/>
            </a:prstGeom>
            <a:solidFill>
              <a:srgbClr val="268B9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prstClr val="white"/>
                </a:solidFill>
              </a:endParaRPr>
            </a:p>
          </p:txBody>
        </p:sp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4294" y="6235868"/>
              <a:ext cx="198085" cy="198086"/>
            </a:xfrm>
            <a:prstGeom prst="rect">
              <a:avLst/>
            </a:prstGeom>
            <a:solidFill>
              <a:srgbClr val="268B9F"/>
            </a:solidFill>
          </p:spPr>
        </p:pic>
      </p:grp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326" b="98605" l="2765" r="97696">
                        <a14:foregroundMark x1="25346" y1="20000" x2="25346" y2="20000"/>
                        <a14:foregroundMark x1="25346" y1="20000" x2="81567" y2="78140"/>
                        <a14:foregroundMark x1="75576" y1="13488" x2="12442" y2="82791"/>
                        <a14:foregroundMark x1="2765" y1="52093" x2="97696" y2="49767"/>
                        <a14:foregroundMark x1="59908" y1="6512" x2="59908" y2="6512"/>
                        <a14:foregroundMark x1="61290" y1="94419" x2="61290" y2="94419"/>
                        <a14:foregroundMark x1="51152" y1="29302" x2="51152" y2="29302"/>
                        <a14:foregroundMark x1="51152" y1="29302" x2="51152" y2="66977"/>
                        <a14:foregroundMark x1="52535" y1="2326" x2="52535" y2="2326"/>
                        <a14:foregroundMark x1="50230" y1="98605" x2="50230" y2="98605"/>
                        <a14:backgroundMark x1="12903" y1="82326" x2="12903" y2="82326"/>
                        <a14:backgroundMark x1="11982" y1="83721" x2="11982" y2="83721"/>
                        <a14:backgroundMark x1="8295" y1="81395" x2="14286" y2="8465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69634" y="6093296"/>
            <a:ext cx="298310" cy="29556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5430" b="94118" l="4036" r="93722">
                        <a14:foregroundMark x1="44395" y1="5430" x2="44395" y2="5430"/>
                        <a14:foregroundMark x1="4484" y1="41629" x2="4484" y2="41629"/>
                        <a14:foregroundMark x1="43498" y1="94118" x2="43498" y2="94118"/>
                        <a14:foregroundMark x1="93722" y1="41176" x2="93722" y2="41176"/>
                        <a14:foregroundMark x1="34529" y1="40271" x2="55157" y2="5610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7180" y="6093296"/>
            <a:ext cx="309887" cy="3071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77022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537639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957404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806943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001883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8E5F6F-E319-42DF-B521-4729A2FFD030}" type="datetimeFigureOut">
              <a:rPr lang="en-GB" smtClean="0"/>
              <a:t>25/06/2018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BE60BE-EB2C-4E3A-B9C7-40ED222BDE3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218210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8E5F6F-E319-42DF-B521-4729A2FFD030}" type="datetimeFigureOut">
              <a:rPr lang="en-GB" smtClean="0"/>
              <a:t>25/06/2018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BE60BE-EB2C-4E3A-B9C7-40ED222BDE3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891285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4.xml"/><Relationship Id="rId13" Type="http://schemas.openxmlformats.org/officeDocument/2006/relationships/slideLayout" Target="../slideLayouts/slideLayout39.xml"/><Relationship Id="rId18" Type="http://schemas.openxmlformats.org/officeDocument/2006/relationships/slideLayout" Target="../slideLayouts/slideLayout44.xml"/><Relationship Id="rId26" Type="http://schemas.openxmlformats.org/officeDocument/2006/relationships/slideLayout" Target="../slideLayouts/slideLayout52.xml"/><Relationship Id="rId3" Type="http://schemas.openxmlformats.org/officeDocument/2006/relationships/slideLayout" Target="../slideLayouts/slideLayout29.xml"/><Relationship Id="rId21" Type="http://schemas.openxmlformats.org/officeDocument/2006/relationships/slideLayout" Target="../slideLayouts/slideLayout47.xml"/><Relationship Id="rId7" Type="http://schemas.openxmlformats.org/officeDocument/2006/relationships/slideLayout" Target="../slideLayouts/slideLayout33.xml"/><Relationship Id="rId12" Type="http://schemas.openxmlformats.org/officeDocument/2006/relationships/slideLayout" Target="../slideLayouts/slideLayout38.xml"/><Relationship Id="rId17" Type="http://schemas.openxmlformats.org/officeDocument/2006/relationships/slideLayout" Target="../slideLayouts/slideLayout43.xml"/><Relationship Id="rId25" Type="http://schemas.openxmlformats.org/officeDocument/2006/relationships/slideLayout" Target="../slideLayouts/slideLayout51.xml"/><Relationship Id="rId2" Type="http://schemas.openxmlformats.org/officeDocument/2006/relationships/slideLayout" Target="../slideLayouts/slideLayout28.xml"/><Relationship Id="rId16" Type="http://schemas.openxmlformats.org/officeDocument/2006/relationships/slideLayout" Target="../slideLayouts/slideLayout42.xml"/><Relationship Id="rId20" Type="http://schemas.openxmlformats.org/officeDocument/2006/relationships/slideLayout" Target="../slideLayouts/slideLayout46.xml"/><Relationship Id="rId1" Type="http://schemas.openxmlformats.org/officeDocument/2006/relationships/slideLayout" Target="../slideLayouts/slideLayout27.xml"/><Relationship Id="rId6" Type="http://schemas.openxmlformats.org/officeDocument/2006/relationships/slideLayout" Target="../slideLayouts/slideLayout32.xml"/><Relationship Id="rId11" Type="http://schemas.openxmlformats.org/officeDocument/2006/relationships/slideLayout" Target="../slideLayouts/slideLayout37.xml"/><Relationship Id="rId24" Type="http://schemas.openxmlformats.org/officeDocument/2006/relationships/slideLayout" Target="../slideLayouts/slideLayout50.xml"/><Relationship Id="rId5" Type="http://schemas.openxmlformats.org/officeDocument/2006/relationships/slideLayout" Target="../slideLayouts/slideLayout31.xml"/><Relationship Id="rId15" Type="http://schemas.openxmlformats.org/officeDocument/2006/relationships/slideLayout" Target="../slideLayouts/slideLayout41.xml"/><Relationship Id="rId23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36.xml"/><Relationship Id="rId19" Type="http://schemas.openxmlformats.org/officeDocument/2006/relationships/slideLayout" Target="../slideLayouts/slideLayout45.xml"/><Relationship Id="rId4" Type="http://schemas.openxmlformats.org/officeDocument/2006/relationships/slideLayout" Target="../slideLayouts/slideLayout30.xml"/><Relationship Id="rId9" Type="http://schemas.openxmlformats.org/officeDocument/2006/relationships/slideLayout" Target="../slideLayouts/slideLayout35.xml"/><Relationship Id="rId14" Type="http://schemas.openxmlformats.org/officeDocument/2006/relationships/slideLayout" Target="../slideLayouts/slideLayout40.xml"/><Relationship Id="rId22" Type="http://schemas.openxmlformats.org/officeDocument/2006/relationships/slideLayout" Target="../slideLayouts/slideLayout48.xml"/><Relationship Id="rId27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2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48E5F6F-E319-42DF-B521-4729A2FFD030}" type="datetimeFigureOut">
              <a:rPr lang="en-GB" smtClean="0"/>
              <a:t>25/06/2018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BE60BE-EB2C-4E3A-B9C7-40ED222BDE3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024598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796" r:id="rId13"/>
    <p:sldLayoutId id="2147483797" r:id="rId14"/>
    <p:sldLayoutId id="2147483798" r:id="rId15"/>
    <p:sldLayoutId id="2147483799" r:id="rId16"/>
    <p:sldLayoutId id="2147483735" r:id="rId17"/>
    <p:sldLayoutId id="2147483736" r:id="rId18"/>
    <p:sldLayoutId id="2147483737" r:id="rId19"/>
    <p:sldLayoutId id="2147483738" r:id="rId20"/>
    <p:sldLayoutId id="2147483739" r:id="rId21"/>
    <p:sldLayoutId id="2147483722" r:id="rId22"/>
    <p:sldLayoutId id="2147483723" r:id="rId23"/>
    <p:sldLayoutId id="2147483724" r:id="rId24"/>
    <p:sldLayoutId id="2147483726" r:id="rId25"/>
    <p:sldLayoutId id="2147483727" r:id="rId26"/>
  </p:sldLayoutIdLst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2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48E5F6F-E319-42DF-B521-4729A2FFD030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25/06/2018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BE60BE-EB2C-4E3A-B9C7-40ED222BDE3F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88750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1" r:id="rId1"/>
    <p:sldLayoutId id="2147483802" r:id="rId2"/>
    <p:sldLayoutId id="2147483803" r:id="rId3"/>
    <p:sldLayoutId id="2147483804" r:id="rId4"/>
    <p:sldLayoutId id="2147483805" r:id="rId5"/>
    <p:sldLayoutId id="2147483806" r:id="rId6"/>
    <p:sldLayoutId id="2147483807" r:id="rId7"/>
    <p:sldLayoutId id="2147483808" r:id="rId8"/>
    <p:sldLayoutId id="2147483809" r:id="rId9"/>
    <p:sldLayoutId id="2147483810" r:id="rId10"/>
    <p:sldLayoutId id="2147483811" r:id="rId11"/>
    <p:sldLayoutId id="2147483812" r:id="rId12"/>
    <p:sldLayoutId id="2147483813" r:id="rId13"/>
    <p:sldLayoutId id="2147483814" r:id="rId14"/>
    <p:sldLayoutId id="2147483815" r:id="rId15"/>
    <p:sldLayoutId id="2147483816" r:id="rId16"/>
    <p:sldLayoutId id="2147483817" r:id="rId17"/>
    <p:sldLayoutId id="2147483818" r:id="rId18"/>
    <p:sldLayoutId id="2147483819" r:id="rId19"/>
    <p:sldLayoutId id="2147483820" r:id="rId20"/>
    <p:sldLayoutId id="2147483821" r:id="rId21"/>
    <p:sldLayoutId id="2147483822" r:id="rId22"/>
    <p:sldLayoutId id="2147483823" r:id="rId23"/>
    <p:sldLayoutId id="2147483824" r:id="rId24"/>
    <p:sldLayoutId id="2147483825" r:id="rId25"/>
    <p:sldLayoutId id="2147483826" r:id="rId26"/>
  </p:sldLayoutIdLst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6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7.emf"/><Relationship Id="rId4" Type="http://schemas.openxmlformats.org/officeDocument/2006/relationships/image" Target="../media/image5.e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emf"/><Relationship Id="rId4" Type="http://schemas.openxmlformats.org/officeDocument/2006/relationships/image" Target="../media/image18.e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emf"/><Relationship Id="rId4" Type="http://schemas.openxmlformats.org/officeDocument/2006/relationships/image" Target="../media/image20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e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em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7.emf"/><Relationship Id="rId4" Type="http://schemas.openxmlformats.org/officeDocument/2006/relationships/image" Target="../media/image5.em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RmAuvleIdms" TargetMode="External"/><Relationship Id="rId5" Type="http://schemas.openxmlformats.org/officeDocument/2006/relationships/image" Target="../media/image21.png"/><Relationship Id="rId4" Type="http://schemas.openxmlformats.org/officeDocument/2006/relationships/image" Target="../media/image4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7.emf"/><Relationship Id="rId4" Type="http://schemas.openxmlformats.org/officeDocument/2006/relationships/image" Target="../media/image5.em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8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8.xml"/><Relationship Id="rId4" Type="http://schemas.openxmlformats.org/officeDocument/2006/relationships/image" Target="../media/image24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8.xml"/><Relationship Id="rId4" Type="http://schemas.openxmlformats.org/officeDocument/2006/relationships/image" Target="../media/image25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8.xml"/><Relationship Id="rId4" Type="http://schemas.openxmlformats.org/officeDocument/2006/relationships/image" Target="../media/image26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8.xml"/><Relationship Id="rId4" Type="http://schemas.openxmlformats.org/officeDocument/2006/relationships/image" Target="../media/image27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8.xml"/><Relationship Id="rId4" Type="http://schemas.openxmlformats.org/officeDocument/2006/relationships/image" Target="../media/image28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8.xml"/><Relationship Id="rId4" Type="http://schemas.openxmlformats.org/officeDocument/2006/relationships/image" Target="../media/image29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8.xml"/><Relationship Id="rId4" Type="http://schemas.openxmlformats.org/officeDocument/2006/relationships/image" Target="../media/image30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4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8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12.e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5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logo_CareersWales_wh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96094" y="284114"/>
            <a:ext cx="2179048" cy="758309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21453" y="307104"/>
            <a:ext cx="2135743" cy="745815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428625" y="1777998"/>
            <a:ext cx="4181475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b="1" dirty="0" err="1"/>
              <a:t>Symud</a:t>
            </a:r>
            <a:r>
              <a:rPr lang="en-GB" sz="4000" b="1" dirty="0"/>
              <a:t> y </a:t>
            </a:r>
            <a:r>
              <a:rPr lang="en-GB" sz="4000" b="1" dirty="0" err="1"/>
              <a:t>tu</a:t>
            </a:r>
            <a:r>
              <a:rPr lang="en-GB" sz="4000" b="1" dirty="0"/>
              <a:t> </a:t>
            </a:r>
            <a:r>
              <a:rPr lang="en-GB" sz="4000" b="1" dirty="0" err="1"/>
              <a:t>hwnt</a:t>
            </a:r>
            <a:r>
              <a:rPr lang="en-GB" sz="4000" b="1" dirty="0"/>
              <a:t> </a:t>
            </a:r>
            <a:r>
              <a:rPr lang="en-GB" sz="4000" b="1" dirty="0" err="1"/>
              <a:t>i’r</a:t>
            </a:r>
            <a:r>
              <a:rPr lang="en-GB" sz="4000" b="1" dirty="0"/>
              <a:t> </a:t>
            </a:r>
            <a:r>
              <a:rPr lang="en-GB" sz="4000" b="1" dirty="0" err="1" smtClean="0"/>
              <a:t>weledigaeth</a:t>
            </a:r>
            <a:endParaRPr lang="en-GB" sz="4000" b="1" dirty="0" smtClean="0"/>
          </a:p>
          <a:p>
            <a:endParaRPr lang="en-GB" sz="4000" b="1" dirty="0">
              <a:solidFill>
                <a:srgbClr val="296F78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4000" b="1" dirty="0" smtClean="0">
                <a:solidFill>
                  <a:srgbClr val="296F7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Moving beyond</a:t>
            </a:r>
          </a:p>
          <a:p>
            <a:r>
              <a:rPr lang="en-GB" sz="4000" b="1" dirty="0" smtClean="0">
                <a:solidFill>
                  <a:srgbClr val="296F7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Vision</a:t>
            </a:r>
          </a:p>
          <a:p>
            <a:endParaRPr lang="en-GB" sz="1600" b="1" dirty="0" smtClean="0">
              <a:solidFill>
                <a:srgbClr val="296F78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1600" b="1" dirty="0" smtClean="0">
                <a:solidFill>
                  <a:srgbClr val="296F7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Nikki Lawrence  - </a:t>
            </a:r>
            <a:r>
              <a:rPr lang="en-GB" sz="1600" b="1" dirty="0" err="1" smtClean="0">
                <a:solidFill>
                  <a:srgbClr val="296F7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Prif</a:t>
            </a:r>
            <a:r>
              <a:rPr lang="en-GB" sz="1600" b="1" dirty="0" smtClean="0">
                <a:solidFill>
                  <a:srgbClr val="296F7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600" b="1" dirty="0" err="1" smtClean="0">
                <a:solidFill>
                  <a:srgbClr val="296F7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Weithredwr</a:t>
            </a:r>
            <a:r>
              <a:rPr lang="en-GB" sz="1600" b="1" dirty="0" smtClean="0">
                <a:solidFill>
                  <a:srgbClr val="296F7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/ Chief Executive</a:t>
            </a:r>
          </a:p>
          <a:p>
            <a:r>
              <a:rPr lang="en-GB" sz="1600" b="1" dirty="0" smtClean="0">
                <a:solidFill>
                  <a:srgbClr val="296F7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Phil Bowden – </a:t>
            </a:r>
            <a:r>
              <a:rPr lang="en-GB" sz="1600" b="1" dirty="0" err="1" smtClean="0">
                <a:solidFill>
                  <a:srgbClr val="296F7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Pennaeth</a:t>
            </a:r>
            <a:r>
              <a:rPr lang="en-GB" sz="1600" b="1" dirty="0" smtClean="0">
                <a:solidFill>
                  <a:srgbClr val="296F7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600" b="1" dirty="0" err="1" smtClean="0">
                <a:solidFill>
                  <a:srgbClr val="296F7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Ansawdd</a:t>
            </a:r>
            <a:r>
              <a:rPr lang="en-GB" sz="1600" b="1" dirty="0" smtClean="0">
                <a:solidFill>
                  <a:srgbClr val="296F7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 </a:t>
            </a:r>
            <a:r>
              <a:rPr lang="en-GB" sz="1600" b="1" dirty="0" err="1" smtClean="0">
                <a:solidFill>
                  <a:srgbClr val="296F7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Chynllunio</a:t>
            </a:r>
            <a:r>
              <a:rPr lang="en-GB" sz="1600" b="1" dirty="0" smtClean="0">
                <a:solidFill>
                  <a:srgbClr val="296F7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/ Head of Quality and Planning</a:t>
            </a:r>
            <a:endParaRPr lang="en-GB" sz="1600" b="1" dirty="0">
              <a:solidFill>
                <a:srgbClr val="296F78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4" descr="Cover.pn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46600" y="1678752"/>
            <a:ext cx="4324096" cy="44517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92345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 descr="contact_icons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6108700"/>
            <a:ext cx="3530600" cy="22860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467544" y="1735068"/>
            <a:ext cx="4285147" cy="126188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4000" b="1" dirty="0">
                <a:solidFill>
                  <a:srgbClr val="20708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Changing Lives  </a:t>
            </a:r>
          </a:p>
          <a:p>
            <a:r>
              <a:rPr lang="en-GB" sz="3600" dirty="0" smtClean="0">
                <a:solidFill>
                  <a:srgbClr val="E7665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Engaging Business</a:t>
            </a:r>
            <a:endParaRPr lang="en-GB" sz="3600" dirty="0">
              <a:solidFill>
                <a:srgbClr val="E7665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467544" y="3572694"/>
            <a:ext cx="7772400" cy="79241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en-US" sz="1500" dirty="0" smtClean="0">
              <a:solidFill>
                <a:schemeClr val="tx1">
                  <a:lumMod val="85000"/>
                  <a:lumOff val="1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/>
            <a:endParaRPr lang="en-US" sz="1500" dirty="0">
              <a:solidFill>
                <a:schemeClr val="tx1">
                  <a:lumMod val="85000"/>
                  <a:lumOff val="1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Footer Placeholder 3"/>
          <p:cNvSpPr txBox="1">
            <a:spLocks/>
          </p:cNvSpPr>
          <p:nvPr/>
        </p:nvSpPr>
        <p:spPr>
          <a:xfrm>
            <a:off x="827584" y="6093296"/>
            <a:ext cx="2602037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100" b="1" dirty="0">
                <a:solidFill>
                  <a:srgbClr val="268B9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gyrfacymru.com | careerswales.com</a:t>
            </a:r>
          </a:p>
          <a:p>
            <a:endParaRPr lang="en-GB" dirty="0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1560" y="404664"/>
            <a:ext cx="2680661" cy="936104"/>
          </a:xfrm>
          <a:prstGeom prst="rect">
            <a:avLst/>
          </a:prstGeom>
        </p:spPr>
      </p:pic>
      <p:pic>
        <p:nvPicPr>
          <p:cNvPr id="20" name="Picture 19" descr="changing_lives_presentation_cover_graphic2.pdf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22095" y="332655"/>
            <a:ext cx="6240960" cy="65491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694336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96F7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67545" y="1749290"/>
            <a:ext cx="5400599" cy="33855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1200"/>
              </a:spcAft>
            </a:pPr>
            <a:r>
              <a:rPr lang="en-US" sz="1600" dirty="0" smtClean="0">
                <a:solidFill>
                  <a:schemeClr val="bg1"/>
                </a:solidFill>
                <a:latin typeface="Arial"/>
                <a:cs typeface="Arial"/>
              </a:rPr>
              <a:t>We will deliver a suite of services to include:-</a:t>
            </a:r>
            <a:endParaRPr lang="en-US" sz="1600" dirty="0">
              <a:solidFill>
                <a:schemeClr val="bg1"/>
              </a:solidFill>
              <a:latin typeface="Arial"/>
              <a:cs typeface="Arial"/>
            </a:endParaRPr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1600" dirty="0" smtClean="0">
                <a:solidFill>
                  <a:schemeClr val="bg1"/>
                </a:solidFill>
                <a:latin typeface="Arial"/>
                <a:cs typeface="Arial"/>
              </a:rPr>
              <a:t>STEM activities tailored for the local economy</a:t>
            </a:r>
            <a:endParaRPr lang="en-US" sz="1600" dirty="0">
              <a:solidFill>
                <a:schemeClr val="bg1"/>
              </a:solidFill>
              <a:latin typeface="Arial"/>
              <a:cs typeface="Arial"/>
            </a:endParaRPr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1600" dirty="0" smtClean="0">
                <a:solidFill>
                  <a:schemeClr val="bg1"/>
                </a:solidFill>
                <a:latin typeface="Arial"/>
                <a:cs typeface="Arial"/>
              </a:rPr>
              <a:t>Brokerage of employer visits and presentations in schools, as well as site visits</a:t>
            </a:r>
            <a:endParaRPr lang="en-US" sz="2000" b="1" dirty="0" smtClean="0">
              <a:solidFill>
                <a:schemeClr val="bg1"/>
              </a:solidFill>
              <a:latin typeface="Arial"/>
              <a:cs typeface="Arial"/>
            </a:endParaRPr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1600" dirty="0" smtClean="0">
                <a:solidFill>
                  <a:schemeClr val="bg1"/>
                </a:solidFill>
                <a:latin typeface="Arial"/>
                <a:cs typeface="Arial"/>
              </a:rPr>
              <a:t>Enterprise activities</a:t>
            </a:r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1600" dirty="0" smtClean="0">
                <a:solidFill>
                  <a:schemeClr val="bg1"/>
                </a:solidFill>
                <a:latin typeface="Arial"/>
                <a:cs typeface="Arial"/>
              </a:rPr>
              <a:t>Activities that challenge gender stereotyping</a:t>
            </a:r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1600" dirty="0" smtClean="0">
                <a:solidFill>
                  <a:schemeClr val="bg1"/>
                </a:solidFill>
                <a:latin typeface="Arial"/>
                <a:cs typeface="Arial"/>
              </a:rPr>
              <a:t>Vocational and/or sectoral webinars</a:t>
            </a:r>
            <a:endParaRPr lang="en-US" sz="1600" dirty="0">
              <a:solidFill>
                <a:schemeClr val="bg1"/>
              </a:solidFill>
              <a:latin typeface="Arial"/>
              <a:cs typeface="Arial"/>
            </a:endParaRPr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1600" dirty="0" smtClean="0">
                <a:solidFill>
                  <a:schemeClr val="bg1"/>
                </a:solidFill>
                <a:latin typeface="Arial"/>
                <a:cs typeface="Arial"/>
              </a:rPr>
              <a:t>Mock interviews and employer support for transition </a:t>
            </a:r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1600" dirty="0" smtClean="0">
                <a:solidFill>
                  <a:schemeClr val="bg1"/>
                </a:solidFill>
                <a:latin typeface="Arial"/>
                <a:cs typeface="Arial"/>
              </a:rPr>
              <a:t>Employer led skills competitions</a:t>
            </a:r>
            <a:endParaRPr lang="en-US" sz="160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pic>
        <p:nvPicPr>
          <p:cNvPr id="3" name="Picture 2" descr="logo_CareersWales_wh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96094" y="284114"/>
            <a:ext cx="2179048" cy="758309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467544" y="908720"/>
            <a:ext cx="813690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800" dirty="0" smtClean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Engaging Business </a:t>
            </a:r>
            <a:endParaRPr lang="en-GB" sz="2800" dirty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Curved Right Arrow 4"/>
          <p:cNvSpPr/>
          <p:nvPr/>
        </p:nvSpPr>
        <p:spPr>
          <a:xfrm flipV="1">
            <a:off x="7452320" y="4293096"/>
            <a:ext cx="561661" cy="1502959"/>
          </a:xfrm>
          <a:prstGeom prst="curvedRightArrow">
            <a:avLst/>
          </a:prstGeom>
          <a:solidFill>
            <a:srgbClr val="DE9D5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36296" y="4581128"/>
            <a:ext cx="1433422" cy="175560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28184" y="1268760"/>
            <a:ext cx="2126245" cy="30963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217729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1000"/>
                            </p:stCondLst>
                            <p:childTnLst>
                              <p:par>
                                <p:cTn id="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96F7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339752" y="2060848"/>
            <a:ext cx="5112568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000" b="1" dirty="0" smtClean="0">
                <a:solidFill>
                  <a:srgbClr val="FFFFFF"/>
                </a:solidFill>
                <a:latin typeface="Arial"/>
                <a:cs typeface="Arial"/>
              </a:rPr>
              <a:t>We </a:t>
            </a:r>
            <a:r>
              <a:rPr lang="en-GB" sz="2000" b="1" dirty="0">
                <a:solidFill>
                  <a:srgbClr val="FFFFFF"/>
                </a:solidFill>
                <a:latin typeface="Arial"/>
                <a:cs typeface="Arial"/>
              </a:rPr>
              <a:t>will work with schools </a:t>
            </a:r>
            <a:r>
              <a:rPr lang="en-GB" sz="2000" b="1" dirty="0" smtClean="0">
                <a:solidFill>
                  <a:srgbClr val="FFFFFF"/>
                </a:solidFill>
                <a:latin typeface="Arial"/>
                <a:cs typeface="Arial"/>
              </a:rPr>
              <a:t>to </a:t>
            </a:r>
            <a:r>
              <a:rPr lang="en-GB" sz="2000" b="1" dirty="0">
                <a:solidFill>
                  <a:srgbClr val="FFFFFF"/>
                </a:solidFill>
                <a:latin typeface="Arial"/>
                <a:cs typeface="Arial"/>
              </a:rPr>
              <a:t>support education business links through </a:t>
            </a:r>
            <a:r>
              <a:rPr lang="en-GB" sz="2000" b="1" dirty="0" smtClean="0">
                <a:solidFill>
                  <a:srgbClr val="FFFFFF"/>
                </a:solidFill>
                <a:latin typeface="Arial"/>
                <a:cs typeface="Arial"/>
              </a:rPr>
              <a:t>the new Education Business Exchange (EBE)</a:t>
            </a:r>
            <a:endParaRPr lang="en-GB" sz="1600" dirty="0">
              <a:solidFill>
                <a:srgbClr val="FFFFFF"/>
              </a:solidFill>
              <a:latin typeface="Arial"/>
              <a:cs typeface="Arial"/>
            </a:endParaRPr>
          </a:p>
        </p:txBody>
      </p:sp>
      <p:pic>
        <p:nvPicPr>
          <p:cNvPr id="3" name="Picture 2" descr="logo_CareersWales_wh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96094" y="284114"/>
            <a:ext cx="2179048" cy="758309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467544" y="1249596"/>
            <a:ext cx="813690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800" b="1" dirty="0" smtClean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Engaging Business</a:t>
            </a:r>
            <a:endParaRPr lang="en-GB" sz="2800" b="1" dirty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611560" y="3573016"/>
            <a:ext cx="3888432" cy="27392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1200"/>
              </a:spcAft>
            </a:pPr>
            <a:r>
              <a:rPr lang="en-GB" dirty="0" smtClean="0">
                <a:solidFill>
                  <a:srgbClr val="FFFFFF"/>
                </a:solidFill>
                <a:latin typeface="Arial"/>
                <a:cs typeface="Arial"/>
              </a:rPr>
              <a:t>EBE will be rolled out over a 3-year period and will enable teachers to search an extensive database of employers who are prepared to support schools in the delivery of the curriculum.</a:t>
            </a:r>
            <a:endParaRPr lang="en-GB" dirty="0">
              <a:solidFill>
                <a:srgbClr val="FFFFFF"/>
              </a:solidFill>
              <a:latin typeface="Arial"/>
              <a:cs typeface="Arial"/>
            </a:endParaRPr>
          </a:p>
          <a:p>
            <a:pPr lvl="0">
              <a:spcAft>
                <a:spcPts val="1200"/>
              </a:spcAft>
            </a:pPr>
            <a:r>
              <a:rPr lang="en-GB" dirty="0" smtClean="0">
                <a:solidFill>
                  <a:srgbClr val="FFFFFF"/>
                </a:solidFill>
                <a:latin typeface="Arial"/>
                <a:cs typeface="Arial"/>
              </a:rPr>
              <a:t>We aim to have at least 10,000 employers on EBE with all schools trained in its use by 2020.</a:t>
            </a:r>
            <a:endParaRPr lang="en-GB" dirty="0">
              <a:solidFill>
                <a:srgbClr val="FFFFFF"/>
              </a:solidFill>
              <a:latin typeface="Arial"/>
              <a:cs typeface="Arial"/>
            </a:endParaRPr>
          </a:p>
        </p:txBody>
      </p:sp>
      <p:pic>
        <p:nvPicPr>
          <p:cNvPr id="7" name="Picture 6" descr="ebe_logo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2060848"/>
            <a:ext cx="1436887" cy="109005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78203" y="3150900"/>
            <a:ext cx="2126245" cy="30963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323567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000"/>
                            </p:stCondLst>
                            <p:childTnLst>
                              <p:par>
                                <p:cTn id="30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96F7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logo_CareersWales_wh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96094" y="284114"/>
            <a:ext cx="2179048" cy="758309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467544" y="1249596"/>
            <a:ext cx="813690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800" b="1" dirty="0" smtClean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Engaging Business </a:t>
            </a:r>
            <a:endParaRPr lang="en-GB" sz="2800" b="1" dirty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611560" y="2204864"/>
            <a:ext cx="4104456" cy="28931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1200"/>
              </a:spcAft>
            </a:pPr>
            <a:r>
              <a:rPr lang="en-GB" dirty="0" smtClean="0">
                <a:solidFill>
                  <a:srgbClr val="FFFFFF"/>
                </a:solidFill>
                <a:latin typeface="Arial"/>
                <a:cs typeface="Arial"/>
              </a:rPr>
              <a:t>Our </a:t>
            </a:r>
            <a:r>
              <a:rPr lang="en-GB" dirty="0">
                <a:solidFill>
                  <a:srgbClr val="FFFFFF"/>
                </a:solidFill>
                <a:latin typeface="Arial"/>
                <a:cs typeface="Arial"/>
              </a:rPr>
              <a:t>new offer also includes:</a:t>
            </a:r>
          </a:p>
          <a:p>
            <a:pPr marL="342900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GB" dirty="0">
                <a:solidFill>
                  <a:srgbClr val="FFFFFF"/>
                </a:solidFill>
                <a:latin typeface="Arial"/>
                <a:cs typeface="Arial"/>
              </a:rPr>
              <a:t>The introduction of </a:t>
            </a:r>
            <a:r>
              <a:rPr lang="en-GB" dirty="0" smtClean="0">
                <a:solidFill>
                  <a:srgbClr val="FFFFFF"/>
                </a:solidFill>
                <a:latin typeface="Arial"/>
                <a:cs typeface="Arial"/>
              </a:rPr>
              <a:t>Business </a:t>
            </a:r>
            <a:r>
              <a:rPr lang="en-GB" dirty="0">
                <a:solidFill>
                  <a:srgbClr val="FFFFFF"/>
                </a:solidFill>
                <a:latin typeface="Arial"/>
                <a:cs typeface="Arial"/>
              </a:rPr>
              <a:t>Champion training for employers from September </a:t>
            </a:r>
            <a:r>
              <a:rPr lang="en-GB" dirty="0" smtClean="0">
                <a:solidFill>
                  <a:srgbClr val="FFFFFF"/>
                </a:solidFill>
                <a:latin typeface="Arial"/>
                <a:cs typeface="Arial"/>
              </a:rPr>
              <a:t>2017 </a:t>
            </a:r>
            <a:r>
              <a:rPr lang="en-GB" sz="1400" dirty="0" smtClean="0">
                <a:solidFill>
                  <a:srgbClr val="FFFFFF"/>
                </a:solidFill>
                <a:latin typeface="Arial"/>
                <a:cs typeface="Arial"/>
              </a:rPr>
              <a:t>(Pilot in first year, with wider roll out planned in 2018/19)</a:t>
            </a:r>
            <a:r>
              <a:rPr lang="en-GB" dirty="0" smtClean="0">
                <a:solidFill>
                  <a:srgbClr val="FFFFFF"/>
                </a:solidFill>
                <a:latin typeface="Arial"/>
                <a:cs typeface="Arial"/>
              </a:rPr>
              <a:t>.</a:t>
            </a:r>
            <a:endParaRPr lang="en-GB" dirty="0">
              <a:solidFill>
                <a:srgbClr val="FFFFFF"/>
              </a:solidFill>
              <a:latin typeface="Arial"/>
              <a:cs typeface="Arial"/>
            </a:endParaRPr>
          </a:p>
          <a:p>
            <a:pPr marL="342900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GB" dirty="0">
                <a:solidFill>
                  <a:srgbClr val="FFFFFF"/>
                </a:solidFill>
                <a:latin typeface="Arial"/>
                <a:cs typeface="Arial"/>
              </a:rPr>
              <a:t>Potential development of a Business Award to acknowledge the value of employer input into the school curriculum.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78203" y="3177476"/>
            <a:ext cx="2126245" cy="30963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612212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"/>
                            </p:stCondLst>
                            <p:childTnLst>
                              <p:par>
                                <p:cTn id="2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96F7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logo_CareersWales_wh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96094" y="284114"/>
            <a:ext cx="2179048" cy="758309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467544" y="1249596"/>
            <a:ext cx="813690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800" b="1" dirty="0" smtClean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Engaging Business </a:t>
            </a:r>
            <a:endParaRPr lang="en-GB" sz="2800" b="1" dirty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611560" y="2204864"/>
            <a:ext cx="4104456" cy="276998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1200"/>
              </a:spcAft>
            </a:pPr>
            <a:r>
              <a:rPr lang="en-GB" dirty="0">
                <a:solidFill>
                  <a:srgbClr val="FFFFFF"/>
                </a:solidFill>
                <a:latin typeface="Arial"/>
                <a:cs typeface="Arial"/>
              </a:rPr>
              <a:t>Pilot of Gatsby benchmark</a:t>
            </a:r>
          </a:p>
          <a:p>
            <a:pPr marL="342900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GB" dirty="0">
                <a:solidFill>
                  <a:srgbClr val="FFFFFF"/>
                </a:solidFill>
                <a:latin typeface="Arial"/>
                <a:cs typeface="Arial"/>
              </a:rPr>
              <a:t>Pilot of Gatsby benchmarks in one Local Authority</a:t>
            </a:r>
          </a:p>
          <a:p>
            <a:pPr marL="342900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GB" dirty="0">
                <a:solidFill>
                  <a:srgbClr val="FFFFFF"/>
                </a:solidFill>
                <a:latin typeface="Arial"/>
                <a:cs typeface="Arial"/>
              </a:rPr>
              <a:t>Gatsby published “ The  Good Career Guidance Report”</a:t>
            </a:r>
          </a:p>
          <a:p>
            <a:pPr marL="342900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GB" dirty="0">
                <a:solidFill>
                  <a:srgbClr val="FFFFFF"/>
                </a:solidFill>
                <a:latin typeface="Arial"/>
                <a:cs typeface="Arial"/>
              </a:rPr>
              <a:t>Identified 8 benchmarks – for schools to use to improve careers </a:t>
            </a:r>
            <a:r>
              <a:rPr lang="en-GB" dirty="0" smtClean="0">
                <a:solidFill>
                  <a:srgbClr val="FFFFFF"/>
                </a:solidFill>
                <a:latin typeface="Arial"/>
                <a:cs typeface="Arial"/>
              </a:rPr>
              <a:t>provision</a:t>
            </a:r>
            <a:endParaRPr lang="en-GB" dirty="0">
              <a:solidFill>
                <a:srgbClr val="FFFFFF"/>
              </a:solidFill>
              <a:latin typeface="Arial"/>
              <a:cs typeface="Arial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78202" y="3170204"/>
            <a:ext cx="2126245" cy="30963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63026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000"/>
                            </p:stCondLst>
                            <p:childTnLst>
                              <p:par>
                                <p:cTn id="32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 descr="contact_icons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6108700"/>
            <a:ext cx="3530600" cy="22860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467544" y="1735068"/>
            <a:ext cx="4285147" cy="126188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4000" b="1" dirty="0">
                <a:solidFill>
                  <a:srgbClr val="20708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Changing Lives  </a:t>
            </a:r>
          </a:p>
          <a:p>
            <a:r>
              <a:rPr lang="en-GB" sz="3600" dirty="0" smtClean="0">
                <a:solidFill>
                  <a:srgbClr val="E7665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Digitalisation</a:t>
            </a:r>
            <a:endParaRPr lang="en-GB" sz="3600" dirty="0">
              <a:solidFill>
                <a:srgbClr val="E7665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467544" y="3572694"/>
            <a:ext cx="7772400" cy="79241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en-US" sz="1500" dirty="0" smtClean="0">
              <a:solidFill>
                <a:schemeClr val="tx1">
                  <a:lumMod val="85000"/>
                  <a:lumOff val="1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/>
            <a:endParaRPr lang="en-US" sz="1500" dirty="0">
              <a:solidFill>
                <a:schemeClr val="tx1">
                  <a:lumMod val="85000"/>
                  <a:lumOff val="1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Footer Placeholder 3"/>
          <p:cNvSpPr txBox="1">
            <a:spLocks/>
          </p:cNvSpPr>
          <p:nvPr/>
        </p:nvSpPr>
        <p:spPr>
          <a:xfrm>
            <a:off x="827584" y="6093296"/>
            <a:ext cx="2602037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100" b="1" dirty="0">
                <a:solidFill>
                  <a:srgbClr val="268B9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gyrfacymru.com | careerswales.com</a:t>
            </a:r>
          </a:p>
          <a:p>
            <a:endParaRPr lang="en-GB" dirty="0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1560" y="404664"/>
            <a:ext cx="2680661" cy="936104"/>
          </a:xfrm>
          <a:prstGeom prst="rect">
            <a:avLst/>
          </a:prstGeom>
        </p:spPr>
      </p:pic>
      <p:pic>
        <p:nvPicPr>
          <p:cNvPr id="20" name="Picture 19" descr="changing_lives_presentation_cover_graphic2.pdf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22095" y="332655"/>
            <a:ext cx="6240960" cy="65491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689225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logo_CareersWales_wht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96094" y="284114"/>
            <a:ext cx="2179048" cy="758309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467544" y="1249596"/>
            <a:ext cx="813690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800" b="1" dirty="0" smtClean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Digitalisation</a:t>
            </a:r>
            <a:endParaRPr lang="en-GB" sz="2800" b="1" dirty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RmAuvleIdms"/>
          <p:cNvPicPr>
            <a:picLocks noRot="1" noChangeAspect="1"/>
          </p:cNvPicPr>
          <p:nvPr>
            <a:videoFile r:link="rId1"/>
          </p:nvPr>
        </p:nvPicPr>
        <p:blipFill>
          <a:blip r:embed="rId5"/>
          <a:stretch>
            <a:fillRect/>
          </a:stretch>
        </p:blipFill>
        <p:spPr>
          <a:xfrm>
            <a:off x="467544" y="1772816"/>
            <a:ext cx="8148229" cy="45833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507381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DAA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logo_CareersWales_wh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96094" y="284114"/>
            <a:ext cx="2179048" cy="758309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467544" y="1249596"/>
            <a:ext cx="8136904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800" b="1" dirty="0" smtClean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Digitalisation</a:t>
            </a:r>
          </a:p>
          <a:p>
            <a:endParaRPr lang="en-GB" sz="2800" b="1" dirty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947854" y="2029293"/>
            <a:ext cx="6937764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 summarise, we now offer CIAG services through the following channels:</a:t>
            </a:r>
          </a:p>
          <a:p>
            <a:endParaRPr lang="en-GB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Video interviews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Telephone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Webchat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Email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Social media</a:t>
            </a:r>
          </a:p>
          <a:p>
            <a:endParaRPr lang="en-GB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And we are developing exciting new methods of supporting Career Discovery using:</a:t>
            </a:r>
          </a:p>
          <a:p>
            <a:endParaRPr lang="en-GB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Virtual Reality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Interactive audience response tools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Careers Wales TV – our new interactive streaming service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2024646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7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7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7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 descr="contact_icons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6108700"/>
            <a:ext cx="3530600" cy="22860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467544" y="1735068"/>
            <a:ext cx="4285147" cy="126188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4000" b="1" dirty="0">
                <a:solidFill>
                  <a:srgbClr val="20708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Changing Lives  </a:t>
            </a:r>
          </a:p>
          <a:p>
            <a:r>
              <a:rPr lang="en-GB" sz="3600" dirty="0" smtClean="0">
                <a:solidFill>
                  <a:srgbClr val="E7665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Data</a:t>
            </a:r>
            <a:endParaRPr lang="en-GB" sz="3600" dirty="0">
              <a:solidFill>
                <a:srgbClr val="E7665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467544" y="3572694"/>
            <a:ext cx="7772400" cy="79241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en-US" sz="1500" dirty="0" smtClean="0">
              <a:solidFill>
                <a:schemeClr val="tx1">
                  <a:lumMod val="85000"/>
                  <a:lumOff val="1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/>
            <a:endParaRPr lang="en-US" sz="1500" dirty="0">
              <a:solidFill>
                <a:schemeClr val="tx1">
                  <a:lumMod val="85000"/>
                  <a:lumOff val="1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Footer Placeholder 3"/>
          <p:cNvSpPr txBox="1">
            <a:spLocks/>
          </p:cNvSpPr>
          <p:nvPr/>
        </p:nvSpPr>
        <p:spPr>
          <a:xfrm>
            <a:off x="827584" y="6093296"/>
            <a:ext cx="2602037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100" b="1" dirty="0">
                <a:solidFill>
                  <a:srgbClr val="268B9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gyrfacymru.com | careerswales.com</a:t>
            </a:r>
          </a:p>
          <a:p>
            <a:endParaRPr lang="en-GB" dirty="0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1560" y="404664"/>
            <a:ext cx="2680661" cy="936104"/>
          </a:xfrm>
          <a:prstGeom prst="rect">
            <a:avLst/>
          </a:prstGeom>
        </p:spPr>
      </p:pic>
      <p:pic>
        <p:nvPicPr>
          <p:cNvPr id="20" name="Picture 19" descr="changing_lives_presentation_cover_graphic2.pdf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22095" y="332655"/>
            <a:ext cx="6240960" cy="65491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840369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8585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logo_CareersWales_wh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96094" y="284114"/>
            <a:ext cx="2179048" cy="758309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467544" y="1249596"/>
            <a:ext cx="813690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800" b="1" dirty="0" smtClean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Data</a:t>
            </a:r>
            <a:endParaRPr lang="en-GB" sz="2800" b="1" dirty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67544" y="2039096"/>
            <a:ext cx="850759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000" dirty="0" smtClean="0">
                <a:solidFill>
                  <a:schemeClr val="bg1"/>
                </a:solidFill>
              </a:rPr>
              <a:t>Data-based planning is at the heart of </a:t>
            </a:r>
          </a:p>
          <a:p>
            <a:pPr algn="ctr"/>
            <a:r>
              <a:rPr lang="en-GB" sz="4000" dirty="0" smtClean="0">
                <a:solidFill>
                  <a:schemeClr val="bg1"/>
                </a:solidFill>
              </a:rPr>
              <a:t>Changing Lives</a:t>
            </a:r>
            <a:endParaRPr lang="en-GB" sz="4000" dirty="0">
              <a:solidFill>
                <a:schemeClr val="bg1"/>
              </a:solidFill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8801" y="3520827"/>
            <a:ext cx="4325083" cy="27292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5145953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21453" y="307104"/>
            <a:ext cx="2135743" cy="745815"/>
          </a:xfrm>
          <a:prstGeom prst="rect">
            <a:avLst/>
          </a:prstGeom>
        </p:spPr>
      </p:pic>
      <p:grpSp>
        <p:nvGrpSpPr>
          <p:cNvPr id="14" name="Group 13"/>
          <p:cNvGrpSpPr/>
          <p:nvPr/>
        </p:nvGrpSpPr>
        <p:grpSpPr>
          <a:xfrm>
            <a:off x="812800" y="2044700"/>
            <a:ext cx="3958937" cy="769441"/>
            <a:chOff x="1155700" y="977900"/>
            <a:chExt cx="3958937" cy="769441"/>
          </a:xfrm>
        </p:grpSpPr>
        <p:sp>
          <p:nvSpPr>
            <p:cNvPr id="5" name="Oval 4"/>
            <p:cNvSpPr/>
            <p:nvPr/>
          </p:nvSpPr>
          <p:spPr>
            <a:xfrm>
              <a:off x="1155700" y="1193800"/>
              <a:ext cx="431800" cy="431800"/>
            </a:xfrm>
            <a:prstGeom prst="ellipse">
              <a:avLst/>
            </a:prstGeom>
            <a:solidFill>
              <a:srgbClr val="EE7376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1743364" y="977900"/>
              <a:ext cx="3371273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4400" dirty="0" smtClean="0">
                  <a:solidFill>
                    <a:srgbClr val="296F78"/>
                  </a:solidFill>
                </a:rPr>
                <a:t>Structure</a:t>
              </a:r>
              <a:endParaRPr lang="en-GB" sz="4400" dirty="0">
                <a:solidFill>
                  <a:srgbClr val="296F78"/>
                </a:solidFill>
              </a:endParaRPr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812800" y="3003550"/>
            <a:ext cx="3958937" cy="769441"/>
            <a:chOff x="1155700" y="1917700"/>
            <a:chExt cx="3958937" cy="769441"/>
          </a:xfrm>
        </p:grpSpPr>
        <p:sp>
          <p:nvSpPr>
            <p:cNvPr id="8" name="Oval 7"/>
            <p:cNvSpPr/>
            <p:nvPr/>
          </p:nvSpPr>
          <p:spPr>
            <a:xfrm>
              <a:off x="1155700" y="2133600"/>
              <a:ext cx="431800" cy="431800"/>
            </a:xfrm>
            <a:prstGeom prst="ellipse">
              <a:avLst/>
            </a:prstGeom>
            <a:solidFill>
              <a:srgbClr val="EE7376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1743364" y="1917700"/>
              <a:ext cx="3371273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4400" dirty="0" smtClean="0">
                  <a:solidFill>
                    <a:srgbClr val="296F78"/>
                  </a:solidFill>
                </a:rPr>
                <a:t>Priorities</a:t>
              </a:r>
              <a:endParaRPr lang="en-GB" sz="4400" dirty="0">
                <a:solidFill>
                  <a:srgbClr val="296F78"/>
                </a:solidFill>
              </a:endParaRPr>
            </a:p>
          </p:txBody>
        </p:sp>
      </p:grpSp>
      <p:grpSp>
        <p:nvGrpSpPr>
          <p:cNvPr id="12" name="Group 11"/>
          <p:cNvGrpSpPr/>
          <p:nvPr/>
        </p:nvGrpSpPr>
        <p:grpSpPr>
          <a:xfrm>
            <a:off x="812800" y="3962400"/>
            <a:ext cx="3958937" cy="769441"/>
            <a:chOff x="1155700" y="2895600"/>
            <a:chExt cx="3958937" cy="769441"/>
          </a:xfrm>
        </p:grpSpPr>
        <p:sp>
          <p:nvSpPr>
            <p:cNvPr id="10" name="Oval 9"/>
            <p:cNvSpPr/>
            <p:nvPr/>
          </p:nvSpPr>
          <p:spPr>
            <a:xfrm>
              <a:off x="1155700" y="3111500"/>
              <a:ext cx="431800" cy="431800"/>
            </a:xfrm>
            <a:prstGeom prst="ellipse">
              <a:avLst/>
            </a:prstGeom>
            <a:solidFill>
              <a:srgbClr val="EE7376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1743364" y="2895600"/>
              <a:ext cx="3371273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4400" dirty="0" smtClean="0">
                  <a:solidFill>
                    <a:srgbClr val="296F78"/>
                  </a:solidFill>
                </a:rPr>
                <a:t>Outcomes</a:t>
              </a:r>
              <a:endParaRPr lang="en-GB" sz="4400" dirty="0">
                <a:solidFill>
                  <a:srgbClr val="296F78"/>
                </a:solidFill>
              </a:endParaRPr>
            </a:p>
          </p:txBody>
        </p:sp>
      </p:grpSp>
      <p:grpSp>
        <p:nvGrpSpPr>
          <p:cNvPr id="24" name="Group 23"/>
          <p:cNvGrpSpPr/>
          <p:nvPr/>
        </p:nvGrpSpPr>
        <p:grpSpPr>
          <a:xfrm>
            <a:off x="4914900" y="2032000"/>
            <a:ext cx="3958937" cy="2687141"/>
            <a:chOff x="4914900" y="2006600"/>
            <a:chExt cx="3958937" cy="2687141"/>
          </a:xfrm>
        </p:grpSpPr>
        <p:sp>
          <p:nvSpPr>
            <p:cNvPr id="16" name="Oval 15"/>
            <p:cNvSpPr/>
            <p:nvPr/>
          </p:nvSpPr>
          <p:spPr>
            <a:xfrm>
              <a:off x="4914900" y="2222500"/>
              <a:ext cx="431800" cy="431800"/>
            </a:xfrm>
            <a:prstGeom prst="ellipse">
              <a:avLst/>
            </a:prstGeom>
            <a:solidFill>
              <a:srgbClr val="EDAA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5502564" y="2006600"/>
              <a:ext cx="3371273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4400" dirty="0" smtClean="0">
                  <a:solidFill>
                    <a:srgbClr val="296F78"/>
                  </a:solidFill>
                </a:rPr>
                <a:t>Digitalisation</a:t>
              </a:r>
              <a:endParaRPr lang="en-GB" sz="4400" dirty="0">
                <a:solidFill>
                  <a:srgbClr val="296F78"/>
                </a:solidFill>
              </a:endParaRPr>
            </a:p>
          </p:txBody>
        </p:sp>
        <p:sp>
          <p:nvSpPr>
            <p:cNvPr id="19" name="Oval 18"/>
            <p:cNvSpPr/>
            <p:nvPr/>
          </p:nvSpPr>
          <p:spPr>
            <a:xfrm>
              <a:off x="4914900" y="3181350"/>
              <a:ext cx="431800" cy="431800"/>
            </a:xfrm>
            <a:prstGeom prst="ellipse">
              <a:avLst/>
            </a:prstGeom>
            <a:solidFill>
              <a:srgbClr val="EDAA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5502564" y="2965450"/>
              <a:ext cx="3371273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4400" dirty="0" smtClean="0">
                  <a:solidFill>
                    <a:srgbClr val="296F78"/>
                  </a:solidFill>
                </a:rPr>
                <a:t>EBE</a:t>
              </a:r>
              <a:endParaRPr lang="en-GB" sz="4400" dirty="0">
                <a:solidFill>
                  <a:srgbClr val="296F78"/>
                </a:solidFill>
              </a:endParaRPr>
            </a:p>
          </p:txBody>
        </p:sp>
        <p:sp>
          <p:nvSpPr>
            <p:cNvPr id="22" name="Oval 21"/>
            <p:cNvSpPr/>
            <p:nvPr/>
          </p:nvSpPr>
          <p:spPr>
            <a:xfrm>
              <a:off x="4914900" y="4140200"/>
              <a:ext cx="431800" cy="431800"/>
            </a:xfrm>
            <a:prstGeom prst="ellipse">
              <a:avLst/>
            </a:prstGeom>
            <a:solidFill>
              <a:srgbClr val="EDAA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5502564" y="3924300"/>
              <a:ext cx="3371273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4400" dirty="0" smtClean="0">
                  <a:solidFill>
                    <a:srgbClr val="296F78"/>
                  </a:solidFill>
                </a:rPr>
                <a:t>Data</a:t>
              </a:r>
              <a:endParaRPr lang="en-GB" sz="4400" dirty="0">
                <a:solidFill>
                  <a:srgbClr val="296F78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9051606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8585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logo_CareersWales_wh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96094" y="284114"/>
            <a:ext cx="2179048" cy="758309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467544" y="1249596"/>
            <a:ext cx="813690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800" b="1" dirty="0" smtClean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Data</a:t>
            </a:r>
            <a:endParaRPr lang="en-GB" sz="2800" b="1" dirty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67544" y="2008756"/>
            <a:ext cx="4068451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</a:t>
            </a:r>
            <a:r>
              <a:rPr lang="en-GB" sz="2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Diagnosis</a:t>
            </a:r>
            <a:r>
              <a:rPr lang="en-GB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element of the Career Discovery Model utilises online assessments and other tools.</a:t>
            </a:r>
          </a:p>
          <a:p>
            <a:endParaRPr lang="en-GB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data derived from this drives both the young person’s journey of career </a:t>
            </a:r>
            <a:r>
              <a:rPr lang="en-GB" sz="2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Discovery</a:t>
            </a:r>
            <a:r>
              <a:rPr lang="en-GB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enabling them to find out more about their interests and widening their horizons to other options</a:t>
            </a:r>
          </a:p>
          <a:p>
            <a:endParaRPr lang="en-GB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And the bespoke </a:t>
            </a:r>
            <a:r>
              <a:rPr lang="en-GB" sz="2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Delivery</a:t>
            </a:r>
            <a:r>
              <a:rPr lang="en-GB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of services by Careers Wales</a:t>
            </a:r>
            <a:endParaRPr lang="en-GB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8553" y="3958683"/>
            <a:ext cx="4078922" cy="25719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3020270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8585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logo_CareersWales_wh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96094" y="284114"/>
            <a:ext cx="2179048" cy="758309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467544" y="1249596"/>
            <a:ext cx="813690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800" b="1" dirty="0" smtClean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Data</a:t>
            </a:r>
            <a:endParaRPr lang="en-GB" sz="2800" b="1" dirty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11426" y="1884556"/>
            <a:ext cx="4494749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Delivery element is overseen by Careers Advisers, who now have an Account Executive function in each school</a:t>
            </a:r>
          </a:p>
          <a:p>
            <a:endParaRPr lang="en-GB" sz="9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They analyse  they data on an individual and cohort basis</a:t>
            </a:r>
          </a:p>
          <a:p>
            <a:endParaRPr lang="en-GB" sz="9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And co-ordinate Careers Wales’ input to the school, including from the curriculum support and business engagement teams</a:t>
            </a:r>
          </a:p>
          <a:p>
            <a:endParaRPr lang="en-GB" sz="9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As well as helping to school to plan their own input</a:t>
            </a:r>
          </a:p>
          <a:p>
            <a:endParaRPr lang="en-GB" sz="9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ensuring that everything is complementary and tailored to the specific needs of the pupils in the school</a:t>
            </a:r>
          </a:p>
        </p:txBody>
      </p:sp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8553" y="3958683"/>
            <a:ext cx="4078922" cy="25719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8069785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8585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logo_CareersWales_wh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96094" y="284114"/>
            <a:ext cx="2179048" cy="758309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467543" y="663268"/>
            <a:ext cx="813690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800" b="1" dirty="0" smtClean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Data - Career Check</a:t>
            </a:r>
            <a:endParaRPr lang="en-GB" sz="2800" b="1" dirty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624468" y="1516566"/>
            <a:ext cx="786161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24468" y="1371600"/>
            <a:ext cx="786161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dirty="0"/>
          </a:p>
        </p:txBody>
      </p:sp>
      <p:sp>
        <p:nvSpPr>
          <p:cNvPr id="6" name="TextBox 5"/>
          <p:cNvSpPr txBox="1"/>
          <p:nvPr/>
        </p:nvSpPr>
        <p:spPr>
          <a:xfrm>
            <a:off x="624468" y="1516566"/>
            <a:ext cx="7979979" cy="41857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key source of data is gathered via our </a:t>
            </a:r>
            <a:r>
              <a:rPr lang="en-GB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“Career </a:t>
            </a:r>
            <a:r>
              <a:rPr lang="en-GB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  <a:r>
              <a:rPr lang="en-GB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heck</a:t>
            </a:r>
            <a:r>
              <a:rPr lang="en-GB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” survey. Here is an example of how we convert data into delivery;</a:t>
            </a:r>
          </a:p>
          <a:p>
            <a:r>
              <a:rPr lang="en-GB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</a:p>
          <a:p>
            <a:r>
              <a:rPr lang="en-GB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•	</a:t>
            </a:r>
            <a:r>
              <a:rPr lang="en-GB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 offer the survey to pupils in all schools. In 2018 around 82% of 	pupils, 25,000, completed it.</a:t>
            </a:r>
          </a:p>
          <a:p>
            <a:endParaRPr lang="en-GB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•	</a:t>
            </a:r>
            <a:r>
              <a:rPr lang="en-GB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Career Check explores </a:t>
            </a:r>
            <a:r>
              <a:rPr lang="en-GB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occupation choice by </a:t>
            </a:r>
            <a:r>
              <a:rPr lang="en-GB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sector, </a:t>
            </a:r>
            <a:r>
              <a:rPr lang="en-GB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preferred </a:t>
            </a:r>
            <a:r>
              <a:rPr lang="en-GB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destination </a:t>
            </a:r>
            <a:r>
              <a:rPr lang="en-GB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by route i.e. </a:t>
            </a:r>
            <a:r>
              <a:rPr lang="en-GB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FE</a:t>
            </a:r>
            <a:r>
              <a:rPr lang="en-GB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WBL, </a:t>
            </a:r>
            <a:r>
              <a:rPr lang="en-GB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school </a:t>
            </a:r>
            <a:r>
              <a:rPr lang="en-GB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and by the young </a:t>
            </a:r>
            <a:r>
              <a:rPr lang="en-GB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person’s </a:t>
            </a:r>
            <a:r>
              <a:rPr lang="en-GB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ability to manage their career</a:t>
            </a:r>
            <a:r>
              <a:rPr lang="en-GB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endParaRPr lang="en-GB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•</a:t>
            </a:r>
            <a:r>
              <a:rPr lang="en-GB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en-GB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results can </a:t>
            </a:r>
            <a:r>
              <a:rPr lang="en-GB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 analysed at a Wales, regional, local authority or </a:t>
            </a:r>
            <a:r>
              <a:rPr lang="en-GB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school </a:t>
            </a:r>
            <a:r>
              <a:rPr lang="en-GB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level.</a:t>
            </a:r>
          </a:p>
          <a:p>
            <a:r>
              <a:rPr lang="en-GB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</a:p>
          <a:p>
            <a:r>
              <a:rPr lang="en-GB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316150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8585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logo_CareersWales_wh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96094" y="284114"/>
            <a:ext cx="2179048" cy="758309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467543" y="663268"/>
            <a:ext cx="813690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800" b="1" dirty="0" smtClean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Data - Career Check</a:t>
            </a:r>
            <a:endParaRPr lang="en-GB" sz="2800" b="1" dirty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316" y="1186488"/>
            <a:ext cx="7899358" cy="54425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8904544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8585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logo_CareersWales_wh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96094" y="284114"/>
            <a:ext cx="2179048" cy="758309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467543" y="663268"/>
            <a:ext cx="813690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800" b="1" dirty="0" smtClean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Data - Career Check</a:t>
            </a:r>
            <a:endParaRPr lang="en-GB" sz="2800" b="1" dirty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839" y="1416203"/>
            <a:ext cx="8133173" cy="50044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1473862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8585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logo_CareersWales_wh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96094" y="284114"/>
            <a:ext cx="2179048" cy="758309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467543" y="663268"/>
            <a:ext cx="813690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800" b="1" dirty="0" smtClean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Data - Career Check</a:t>
            </a:r>
            <a:endParaRPr lang="en-GB" sz="2800" b="1" dirty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6788" y="1275221"/>
            <a:ext cx="8084634" cy="49298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530457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8585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logo_CareersWales_wh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96094" y="284114"/>
            <a:ext cx="2179048" cy="758309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467543" y="663268"/>
            <a:ext cx="813690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800" b="1" dirty="0" smtClean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Data - Career Check</a:t>
            </a:r>
            <a:endParaRPr lang="en-GB" sz="2800" b="1" dirty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9446" y="1186488"/>
            <a:ext cx="8259902" cy="50693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9942439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8585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logo_CareersWales_wh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96094" y="284114"/>
            <a:ext cx="2179048" cy="758309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467543" y="663268"/>
            <a:ext cx="813690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800" b="1" dirty="0" smtClean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Data - Career Check</a:t>
            </a:r>
            <a:endParaRPr lang="en-GB" sz="2800" b="1" dirty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3696" y="1186488"/>
            <a:ext cx="7885617" cy="54005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9635798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8585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logo_CareersWales_wh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96094" y="284114"/>
            <a:ext cx="2179048" cy="758309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467543" y="663268"/>
            <a:ext cx="813690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800" b="1" dirty="0" smtClean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Data - Career Check</a:t>
            </a:r>
            <a:endParaRPr lang="en-GB" sz="2800" b="1" dirty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4416" y="1186488"/>
            <a:ext cx="7863158" cy="5452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7081904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8585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logo_CareersWales_wh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96094" y="284114"/>
            <a:ext cx="2179048" cy="758309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467543" y="663268"/>
            <a:ext cx="813690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800" b="1" dirty="0" smtClean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Data - Career Check</a:t>
            </a:r>
            <a:endParaRPr lang="en-GB" sz="2800" b="1" dirty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6410" y="1412101"/>
            <a:ext cx="8419170" cy="30941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4061396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43675" y="177800"/>
            <a:ext cx="2133600" cy="749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495300" y="1485899"/>
            <a:ext cx="8181975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b="1" dirty="0" smtClean="0">
                <a:solidFill>
                  <a:srgbClr val="296F78"/>
                </a:solidFill>
              </a:rPr>
              <a:t>Restructuring of the organisation</a:t>
            </a:r>
            <a:endParaRPr lang="en-GB" dirty="0" smtClean="0"/>
          </a:p>
          <a:p>
            <a:r>
              <a:rPr lang="en-GB" dirty="0" smtClean="0"/>
              <a:t> </a:t>
            </a:r>
            <a:endParaRPr lang="en-GB" dirty="0"/>
          </a:p>
        </p:txBody>
      </p:sp>
      <p:sp>
        <p:nvSpPr>
          <p:cNvPr id="7" name="Rounded Rectangle 6"/>
          <p:cNvSpPr/>
          <p:nvPr/>
        </p:nvSpPr>
        <p:spPr>
          <a:xfrm>
            <a:off x="3421530" y="2943412"/>
            <a:ext cx="2256117" cy="2300941"/>
          </a:xfrm>
          <a:prstGeom prst="roundRect">
            <a:avLst/>
          </a:prstGeom>
          <a:solidFill>
            <a:srgbClr val="D8585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3508936" y="3369236"/>
            <a:ext cx="2070100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500" dirty="0">
                <a:solidFill>
                  <a:schemeClr val="bg1"/>
                </a:solidFill>
              </a:rPr>
              <a:t>Alignment of “senior” team into functions</a:t>
            </a:r>
          </a:p>
        </p:txBody>
      </p:sp>
      <p:sp>
        <p:nvSpPr>
          <p:cNvPr id="12" name="Rounded Rectangle 11"/>
          <p:cNvSpPr/>
          <p:nvPr/>
        </p:nvSpPr>
        <p:spPr>
          <a:xfrm>
            <a:off x="5931648" y="2958354"/>
            <a:ext cx="2256117" cy="2300941"/>
          </a:xfrm>
          <a:prstGeom prst="roundRect">
            <a:avLst/>
          </a:prstGeom>
          <a:solidFill>
            <a:srgbClr val="EDAA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6044452" y="3386418"/>
            <a:ext cx="2070100" cy="12464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500" dirty="0">
                <a:solidFill>
                  <a:schemeClr val="bg1"/>
                </a:solidFill>
              </a:rPr>
              <a:t>Disinvestment and redeployment</a:t>
            </a:r>
          </a:p>
        </p:txBody>
      </p:sp>
      <p:sp>
        <p:nvSpPr>
          <p:cNvPr id="13" name="Rounded Rectangle 12"/>
          <p:cNvSpPr/>
          <p:nvPr/>
        </p:nvSpPr>
        <p:spPr>
          <a:xfrm>
            <a:off x="911411" y="2928470"/>
            <a:ext cx="2256117" cy="2300941"/>
          </a:xfrm>
          <a:prstGeom prst="roundRect">
            <a:avLst/>
          </a:prstGeom>
          <a:solidFill>
            <a:srgbClr val="29768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29768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980141" y="3352053"/>
            <a:ext cx="2070100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500" dirty="0">
                <a:solidFill>
                  <a:schemeClr val="bg1"/>
                </a:solidFill>
              </a:rPr>
              <a:t>Reduction in  </a:t>
            </a:r>
            <a:r>
              <a:rPr lang="en-US" sz="2500" dirty="0" smtClean="0">
                <a:solidFill>
                  <a:schemeClr val="bg1"/>
                </a:solidFill>
              </a:rPr>
              <a:t>management costs</a:t>
            </a:r>
            <a:endParaRPr lang="en-US" sz="25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76721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8585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logo_CareersWales_wh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96094" y="284114"/>
            <a:ext cx="2179048" cy="758309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467543" y="663268"/>
            <a:ext cx="813690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800" b="1" dirty="0" smtClean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Data - Career Check</a:t>
            </a:r>
            <a:endParaRPr lang="en-GB" sz="2800" b="1" dirty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892097" y="1795346"/>
            <a:ext cx="7712349" cy="40626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Career check is well </a:t>
            </a:r>
            <a:r>
              <a:rPr lang="en-GB" sz="2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established as </a:t>
            </a:r>
            <a:r>
              <a:rPr lang="en-GB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way of informing delivery in schools. </a:t>
            </a:r>
            <a:r>
              <a:rPr lang="en-GB" sz="2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 have even seen areas where KS5 offers have been changed as a result of </a:t>
            </a:r>
            <a:r>
              <a:rPr lang="en-GB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  <a:r>
              <a:rPr lang="en-GB" sz="2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areer Check data.</a:t>
            </a:r>
          </a:p>
          <a:p>
            <a:endParaRPr lang="en-GB" sz="2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 share Careers Check data with the 3 RSPs to help inform their </a:t>
            </a:r>
            <a:r>
              <a:rPr lang="en-GB" sz="2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work.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2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Moving </a:t>
            </a:r>
            <a:r>
              <a:rPr lang="en-GB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forward, </a:t>
            </a:r>
            <a:r>
              <a:rPr lang="en-GB" sz="2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would it be useful to share this data with </a:t>
            </a:r>
            <a:r>
              <a:rPr lang="en-GB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providers to support provision planning?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9483833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logo_CareersWales_wh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96094" y="284114"/>
            <a:ext cx="2179048" cy="758309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500998" y="2108238"/>
            <a:ext cx="8136904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4400" b="1" dirty="0" err="1" smtClean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Unrhyw</a:t>
            </a:r>
            <a:r>
              <a:rPr lang="en-GB" sz="4400" b="1" dirty="0" smtClean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4400" b="1" dirty="0" err="1" smtClean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gwestiwn</a:t>
            </a:r>
            <a:r>
              <a:rPr lang="en-GB" sz="4400" b="1" dirty="0" smtClean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  <a:p>
            <a:pPr algn="ctr"/>
            <a:r>
              <a:rPr lang="en-GB" sz="4400" b="1" dirty="0" smtClean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Any questions?</a:t>
            </a:r>
          </a:p>
          <a:p>
            <a:pPr algn="ctr"/>
            <a:r>
              <a:rPr lang="en-GB" sz="4400" b="1" dirty="0" err="1" smtClean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Diolch</a:t>
            </a:r>
            <a:r>
              <a:rPr lang="en-GB" sz="4400" b="1" dirty="0" smtClean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/ Thank You</a:t>
            </a:r>
            <a:endParaRPr lang="en-GB" sz="4400" b="1" dirty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8245410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9585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505643" y="1196352"/>
            <a:ext cx="693026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en-GB" sz="2800" b="1" dirty="0">
                <a:solidFill>
                  <a:srgbClr val="FFFFFF"/>
                </a:solidFill>
                <a:latin typeface="Arial"/>
                <a:cs typeface="Arial"/>
              </a:rPr>
              <a:t>Our vision has three key priorities: </a:t>
            </a:r>
          </a:p>
        </p:txBody>
      </p:sp>
      <p:pic>
        <p:nvPicPr>
          <p:cNvPr id="7" name="Picture 6" descr="logo_CareersWales_wh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96094" y="284114"/>
            <a:ext cx="2179048" cy="758309"/>
          </a:xfrm>
          <a:prstGeom prst="rect">
            <a:avLst/>
          </a:prstGeom>
        </p:spPr>
      </p:pic>
      <p:grpSp>
        <p:nvGrpSpPr>
          <p:cNvPr id="13" name="Group 12"/>
          <p:cNvGrpSpPr/>
          <p:nvPr/>
        </p:nvGrpSpPr>
        <p:grpSpPr>
          <a:xfrm>
            <a:off x="488950" y="1854200"/>
            <a:ext cx="6102350" cy="1440000"/>
            <a:chOff x="488950" y="1689100"/>
            <a:chExt cx="6102350" cy="1440000"/>
          </a:xfrm>
        </p:grpSpPr>
        <p:pic>
          <p:nvPicPr>
            <p:cNvPr id="4" name="Picture 3" descr="people.png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8950" y="1689100"/>
              <a:ext cx="1440000" cy="1440000"/>
            </a:xfrm>
            <a:prstGeom prst="rect">
              <a:avLst/>
            </a:prstGeom>
          </p:spPr>
        </p:pic>
        <p:sp>
          <p:nvSpPr>
            <p:cNvPr id="10" name="TextBox 9"/>
            <p:cNvSpPr txBox="1"/>
            <p:nvPr/>
          </p:nvSpPr>
          <p:spPr>
            <a:xfrm>
              <a:off x="2159000" y="2209045"/>
              <a:ext cx="443230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>
                  <a:solidFill>
                    <a:schemeClr val="bg1"/>
                  </a:solidFill>
                </a:rPr>
                <a:t>A strong focus on young people</a:t>
              </a:r>
            </a:p>
          </p:txBody>
        </p:sp>
      </p:grpSp>
      <p:grpSp>
        <p:nvGrpSpPr>
          <p:cNvPr id="14" name="Group 13"/>
          <p:cNvGrpSpPr/>
          <p:nvPr/>
        </p:nvGrpSpPr>
        <p:grpSpPr>
          <a:xfrm>
            <a:off x="488950" y="3246550"/>
            <a:ext cx="6724650" cy="1440000"/>
            <a:chOff x="488950" y="3390900"/>
            <a:chExt cx="6724650" cy="1440000"/>
          </a:xfrm>
        </p:grpSpPr>
        <p:pic>
          <p:nvPicPr>
            <p:cNvPr id="6" name="Picture 5" descr="schools.png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8950" y="3390900"/>
              <a:ext cx="1440000" cy="1440000"/>
            </a:xfrm>
            <a:prstGeom prst="rect">
              <a:avLst/>
            </a:prstGeom>
          </p:spPr>
        </p:pic>
        <p:sp>
          <p:nvSpPr>
            <p:cNvPr id="11" name="TextBox 10"/>
            <p:cNvSpPr txBox="1"/>
            <p:nvPr/>
          </p:nvSpPr>
          <p:spPr>
            <a:xfrm>
              <a:off x="2159000" y="3603069"/>
              <a:ext cx="5054600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>
                  <a:solidFill>
                    <a:schemeClr val="bg1"/>
                  </a:solidFill>
                </a:rPr>
                <a:t>Services that support schools to develop the Careers and the World of Work curriculum and education business link activities</a:t>
              </a:r>
            </a:p>
          </p:txBody>
        </p:sp>
      </p:grpSp>
      <p:grpSp>
        <p:nvGrpSpPr>
          <p:cNvPr id="15" name="Group 14"/>
          <p:cNvGrpSpPr/>
          <p:nvPr/>
        </p:nvGrpSpPr>
        <p:grpSpPr>
          <a:xfrm>
            <a:off x="488950" y="4638900"/>
            <a:ext cx="6483350" cy="1440000"/>
            <a:chOff x="488950" y="5058000"/>
            <a:chExt cx="6483350" cy="1440000"/>
          </a:xfrm>
        </p:grpSpPr>
        <p:pic>
          <p:nvPicPr>
            <p:cNvPr id="8" name="Picture 7" descr="tech.png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8950" y="5058000"/>
              <a:ext cx="1440000" cy="1440000"/>
            </a:xfrm>
            <a:prstGeom prst="rect">
              <a:avLst/>
            </a:prstGeom>
          </p:spPr>
        </p:pic>
        <p:sp>
          <p:nvSpPr>
            <p:cNvPr id="12" name="TextBox 11"/>
            <p:cNvSpPr txBox="1"/>
            <p:nvPr/>
          </p:nvSpPr>
          <p:spPr>
            <a:xfrm>
              <a:off x="2159000" y="5577945"/>
              <a:ext cx="481330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 err="1">
                  <a:solidFill>
                    <a:schemeClr val="bg1"/>
                  </a:solidFill>
                </a:rPr>
                <a:t>Utilising</a:t>
              </a:r>
              <a:r>
                <a:rPr lang="en-US" sz="2000" dirty="0">
                  <a:solidFill>
                    <a:schemeClr val="bg1"/>
                  </a:solidFill>
                </a:rPr>
                <a:t> and embracing digital technology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6640282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push dir="u"/>
      </p:transition>
    </mc:Choice>
    <mc:Fallback xmlns="">
      <p:transition xmlns:p14="http://schemas.microsoft.com/office/powerpoint/2010/main" spd="slow">
        <p:push dir="u"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67544" y="1124744"/>
            <a:ext cx="813690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800" b="1" dirty="0" smtClean="0">
                <a:solidFill>
                  <a:srgbClr val="20708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Changing Lives - Key Priority 1</a:t>
            </a:r>
            <a:endParaRPr lang="en-GB" sz="2800" strike="sngStrike" dirty="0">
              <a:solidFill>
                <a:srgbClr val="20708D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21453" y="307104"/>
            <a:ext cx="2135743" cy="745815"/>
          </a:xfrm>
          <a:prstGeom prst="rect">
            <a:avLst/>
          </a:prstGeom>
        </p:spPr>
      </p:pic>
      <p:pic>
        <p:nvPicPr>
          <p:cNvPr id="11" name="Picture 10" descr="youth2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4128" y="2564904"/>
            <a:ext cx="2880320" cy="289087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67543" y="1799440"/>
            <a:ext cx="509622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>
                <a:solidFill>
                  <a:srgbClr val="D9585C"/>
                </a:solidFill>
                <a:latin typeface="Arial"/>
                <a:cs typeface="Arial"/>
              </a:rPr>
              <a:t>Stronger focus on young </a:t>
            </a:r>
            <a:r>
              <a:rPr lang="en-GB" sz="2400" b="1" dirty="0" smtClean="0">
                <a:solidFill>
                  <a:srgbClr val="D9585C"/>
                </a:solidFill>
                <a:latin typeface="Arial"/>
                <a:cs typeface="Arial"/>
              </a:rPr>
              <a:t>people</a:t>
            </a:r>
            <a:endParaRPr lang="en-GB" sz="2400" b="1" dirty="0">
              <a:solidFill>
                <a:srgbClr val="D9585C"/>
              </a:solidFill>
              <a:latin typeface="Arial"/>
              <a:cs typeface="Arial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63603" y="2564904"/>
            <a:ext cx="4788532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b="1" dirty="0" smtClean="0">
                <a:solidFill>
                  <a:srgbClr val="20708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Careers Advisers working with schools to achieve the best outcomes for young people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1600" dirty="0">
              <a:solidFill>
                <a:srgbClr val="20708D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/>
              <a:buChar char="•"/>
            </a:pPr>
            <a:r>
              <a:rPr lang="en-GB" sz="1600" dirty="0" smtClean="0">
                <a:solidFill>
                  <a:srgbClr val="20708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Supporting all young people whatever </a:t>
            </a:r>
            <a:r>
              <a:rPr lang="en-GB" sz="1600" dirty="0">
                <a:solidFill>
                  <a:srgbClr val="20708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their ability or </a:t>
            </a:r>
            <a:r>
              <a:rPr lang="en-GB" sz="1600" dirty="0" smtClean="0">
                <a:solidFill>
                  <a:srgbClr val="20708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need through a blend of face to face and digital services </a:t>
            </a:r>
          </a:p>
          <a:p>
            <a:endParaRPr lang="en-GB" sz="1600" dirty="0">
              <a:solidFill>
                <a:srgbClr val="20708D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/>
              <a:buChar char="•"/>
            </a:pPr>
            <a:r>
              <a:rPr lang="en-GB" sz="1600" dirty="0" smtClean="0">
                <a:solidFill>
                  <a:srgbClr val="20708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 increase young peoples career management skills and help them make effective career decisions and good transitions</a:t>
            </a:r>
            <a:endParaRPr lang="en-GB" sz="1600" dirty="0">
              <a:solidFill>
                <a:srgbClr val="20708D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311722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push dir="u"/>
      </p:transition>
    </mc:Choice>
    <mc:Fallback xmlns="">
      <p:transition xmlns:p14="http://schemas.microsoft.com/office/powerpoint/2010/main" spd="slow">
        <p:push dir="u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2708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467544" y="1916832"/>
            <a:ext cx="2520280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800" b="1" dirty="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Career Discovery </a:t>
            </a:r>
            <a:endParaRPr lang="en-GB" sz="2800" b="1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28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Model</a:t>
            </a:r>
          </a:p>
          <a:p>
            <a:endParaRPr lang="en-GB" sz="1600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446161" y="5589240"/>
            <a:ext cx="45719" cy="4571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prstClr val="white"/>
              </a:solidFill>
            </a:endParaRPr>
          </a:p>
        </p:txBody>
      </p:sp>
      <p:pic>
        <p:nvPicPr>
          <p:cNvPr id="8" name="Picture 7" descr="logo_CareersWales_wh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284114"/>
            <a:ext cx="2179048" cy="758309"/>
          </a:xfrm>
          <a:prstGeom prst="rect">
            <a:avLst/>
          </a:prstGeom>
        </p:spPr>
      </p:pic>
      <p:pic>
        <p:nvPicPr>
          <p:cNvPr id="2" name="Picture 1" descr="chart_career_discovery_changing_lives_presentation2.pd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7864" y="476672"/>
            <a:ext cx="5397500" cy="6045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98524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push dir="u"/>
      </p:transition>
    </mc:Choice>
    <mc:Fallback xmlns="">
      <p:transition xmlns:p14="http://schemas.microsoft.com/office/powerpoint/2010/main" spd="slow">
        <p:push dir="u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67544" y="1124744"/>
            <a:ext cx="813690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800" b="1" dirty="0" smtClean="0">
                <a:solidFill>
                  <a:srgbClr val="20708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Changing Lives - Key Priority 2</a:t>
            </a:r>
            <a:endParaRPr lang="en-GB" sz="2800" strike="sngStrike" dirty="0">
              <a:solidFill>
                <a:srgbClr val="20708D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67544" y="1785010"/>
            <a:ext cx="587698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 dirty="0">
                <a:solidFill>
                  <a:srgbClr val="DE4F4C"/>
                </a:solidFill>
                <a:latin typeface="Arial"/>
                <a:cs typeface="Arial"/>
              </a:rPr>
              <a:t>Services to support other </a:t>
            </a:r>
            <a:r>
              <a:rPr lang="en-US" sz="2200" b="1" dirty="0" err="1">
                <a:solidFill>
                  <a:srgbClr val="DE4F4C"/>
                </a:solidFill>
                <a:latin typeface="Arial"/>
                <a:cs typeface="Arial"/>
              </a:rPr>
              <a:t>organisations</a:t>
            </a:r>
            <a:r>
              <a:rPr lang="en-US" sz="2200" b="1" dirty="0">
                <a:solidFill>
                  <a:srgbClr val="DE4F4C"/>
                </a:solidFill>
                <a:latin typeface="Arial"/>
                <a:cs typeface="Arial"/>
              </a:rPr>
              <a:t> to help young people develop their careers</a:t>
            </a:r>
            <a:endParaRPr lang="en-GB" sz="2200" b="1" dirty="0">
              <a:solidFill>
                <a:srgbClr val="DE4F4C"/>
              </a:solidFill>
              <a:latin typeface="Arial"/>
              <a:cs typeface="Arial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512976" y="2853692"/>
            <a:ext cx="4032448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>
                <a:solidFill>
                  <a:srgbClr val="20708D"/>
                </a:solidFill>
                <a:latin typeface="Arial"/>
                <a:cs typeface="Arial"/>
              </a:rPr>
              <a:t>The Curriculum Team and </a:t>
            </a:r>
            <a:r>
              <a:rPr lang="en-GB" sz="1600" dirty="0" smtClean="0">
                <a:solidFill>
                  <a:srgbClr val="20708D"/>
                </a:solidFill>
                <a:latin typeface="Arial"/>
                <a:cs typeface="Arial"/>
              </a:rPr>
              <a:t>Business </a:t>
            </a:r>
            <a:r>
              <a:rPr lang="en-GB" sz="1600" dirty="0">
                <a:solidFill>
                  <a:srgbClr val="20708D"/>
                </a:solidFill>
                <a:latin typeface="Arial"/>
                <a:cs typeface="Arial"/>
              </a:rPr>
              <a:t>Education Advisers supporting schools and businesses through facilitating education business links and supporting the Careers and World of work curriculum</a:t>
            </a:r>
          </a:p>
          <a:p>
            <a:endParaRPr lang="en-GB" sz="1600" dirty="0">
              <a:solidFill>
                <a:srgbClr val="20708D"/>
              </a:solidFill>
              <a:latin typeface="Arial"/>
              <a:cs typeface="Arial"/>
            </a:endParaRPr>
          </a:p>
          <a:p>
            <a:r>
              <a:rPr lang="en-GB" sz="1600" dirty="0">
                <a:solidFill>
                  <a:srgbClr val="20708D"/>
                </a:solidFill>
                <a:latin typeface="Arial"/>
                <a:cs typeface="Arial"/>
              </a:rPr>
              <a:t>To provide young people with a range of employer </a:t>
            </a:r>
            <a:r>
              <a:rPr lang="en-GB" sz="1600" dirty="0" smtClean="0">
                <a:solidFill>
                  <a:srgbClr val="20708D"/>
                </a:solidFill>
                <a:latin typeface="Arial"/>
                <a:cs typeface="Arial"/>
              </a:rPr>
              <a:t>and </a:t>
            </a:r>
            <a:r>
              <a:rPr lang="en-GB" sz="1600" dirty="0">
                <a:solidFill>
                  <a:srgbClr val="20708D"/>
                </a:solidFill>
                <a:latin typeface="Arial"/>
                <a:cs typeface="Arial"/>
              </a:rPr>
              <a:t>careers related experiences as part of a strengthened careers and </a:t>
            </a:r>
            <a:r>
              <a:rPr lang="en-GB" sz="1600" dirty="0" smtClean="0">
                <a:solidFill>
                  <a:srgbClr val="20708D"/>
                </a:solidFill>
                <a:latin typeface="Arial"/>
                <a:cs typeface="Arial"/>
              </a:rPr>
              <a:t>work </a:t>
            </a:r>
            <a:r>
              <a:rPr lang="en-GB" sz="1600" dirty="0">
                <a:solidFill>
                  <a:srgbClr val="20708D"/>
                </a:solidFill>
                <a:latin typeface="Arial"/>
                <a:cs typeface="Arial"/>
              </a:rPr>
              <a:t>related curriculum 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21453" y="307104"/>
            <a:ext cx="2135743" cy="745815"/>
          </a:xfrm>
          <a:prstGeom prst="rect">
            <a:avLst/>
          </a:prstGeom>
        </p:spPr>
      </p:pic>
      <p:pic>
        <p:nvPicPr>
          <p:cNvPr id="9" name="Picture 8" descr="partnership-working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9551" y="2852936"/>
            <a:ext cx="2520280" cy="25258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74630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push dir="u"/>
      </p:transition>
    </mc:Choice>
    <mc:Fallback xmlns="">
      <p:transition xmlns:p14="http://schemas.microsoft.com/office/powerpoint/2010/main" spd="slow">
        <p:push dir="u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67544" y="1124744"/>
            <a:ext cx="813690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800" b="1" dirty="0" smtClean="0">
                <a:solidFill>
                  <a:srgbClr val="20708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Changing Lives - Key Priority 3</a:t>
            </a:r>
            <a:endParaRPr lang="en-GB" sz="2800" strike="sngStrike" dirty="0">
              <a:solidFill>
                <a:srgbClr val="20708D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67543" y="1914898"/>
            <a:ext cx="345768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200" b="1" dirty="0" smtClean="0">
                <a:solidFill>
                  <a:srgbClr val="DE4F4C"/>
                </a:solidFill>
                <a:latin typeface="Arial"/>
                <a:cs typeface="Arial"/>
              </a:rPr>
              <a:t>Utilising </a:t>
            </a:r>
            <a:r>
              <a:rPr lang="en-GB" sz="2200" b="1" dirty="0">
                <a:solidFill>
                  <a:srgbClr val="DE4F4C"/>
                </a:solidFill>
                <a:latin typeface="Arial"/>
                <a:cs typeface="Arial"/>
              </a:rPr>
              <a:t>and Embracing </a:t>
            </a:r>
            <a:r>
              <a:rPr lang="en-GB" sz="2200" b="1" dirty="0" smtClean="0">
                <a:solidFill>
                  <a:srgbClr val="DE4F4C"/>
                </a:solidFill>
                <a:latin typeface="Arial"/>
                <a:cs typeface="Arial"/>
              </a:rPr>
              <a:t>Digital Technology</a:t>
            </a:r>
            <a:endParaRPr lang="en-GB" sz="2200" b="1" dirty="0">
              <a:solidFill>
                <a:srgbClr val="DE4F4C"/>
              </a:solidFill>
              <a:latin typeface="Arial"/>
              <a:cs typeface="Arial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63603" y="3016232"/>
            <a:ext cx="322023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>
                <a:solidFill>
                  <a:srgbClr val="20708D"/>
                </a:solidFill>
                <a:latin typeface="Arial"/>
                <a:cs typeface="Arial"/>
              </a:rPr>
              <a:t>Engaging clients through a range of approaches using technology and providing services through different </a:t>
            </a:r>
            <a:r>
              <a:rPr lang="en-GB" sz="1600" dirty="0" smtClean="0">
                <a:solidFill>
                  <a:srgbClr val="20708D"/>
                </a:solidFill>
                <a:latin typeface="Arial"/>
                <a:cs typeface="Arial"/>
              </a:rPr>
              <a:t>channels</a:t>
            </a:r>
            <a:endParaRPr lang="en-GB" sz="1600" dirty="0">
              <a:solidFill>
                <a:srgbClr val="20708D"/>
              </a:solidFill>
              <a:latin typeface="Arial"/>
              <a:cs typeface="Arial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21453" y="307104"/>
            <a:ext cx="2135743" cy="745815"/>
          </a:xfrm>
          <a:prstGeom prst="rect">
            <a:avLst/>
          </a:prstGeom>
        </p:spPr>
      </p:pic>
      <p:pic>
        <p:nvPicPr>
          <p:cNvPr id="10" name="Picture 9" descr="utilising_digital_technology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5933" y="1775029"/>
            <a:ext cx="2648344" cy="42299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53606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push dir="u"/>
      </p:transition>
    </mc:Choice>
    <mc:Fallback xmlns="">
      <p:transition xmlns:p14="http://schemas.microsoft.com/office/powerpoint/2010/main" spd="slow">
        <p:push dir="u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539552" y="2348875"/>
            <a:ext cx="6048672" cy="38164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GB" sz="1600" dirty="0" smtClean="0">
                <a:solidFill>
                  <a:srgbClr val="E7665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Improved efficiency of labour markets by reducing skills mismatches</a:t>
            </a:r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GB" sz="1600" dirty="0">
                <a:solidFill>
                  <a:srgbClr val="E7665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Increasing participation and attainment in education and training and reducing the number of young people who are </a:t>
            </a:r>
            <a:r>
              <a:rPr lang="en-GB" sz="1600" dirty="0" smtClean="0">
                <a:solidFill>
                  <a:srgbClr val="E7665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NEET</a:t>
            </a:r>
            <a:endParaRPr lang="en-GB" sz="1600" dirty="0">
              <a:solidFill>
                <a:srgbClr val="E7665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GB" sz="1600" dirty="0">
                <a:solidFill>
                  <a:srgbClr val="E7665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Reducing drop out and “churn” within post 16 education and </a:t>
            </a:r>
            <a:r>
              <a:rPr lang="en-GB" sz="1600" dirty="0" smtClean="0">
                <a:solidFill>
                  <a:srgbClr val="E7665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training</a:t>
            </a:r>
            <a:endParaRPr lang="en-GB" sz="1600" dirty="0">
              <a:solidFill>
                <a:srgbClr val="E7665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GB" sz="1600" dirty="0">
                <a:solidFill>
                  <a:srgbClr val="E7665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Increasing the take up of </a:t>
            </a:r>
            <a:r>
              <a:rPr lang="en-GB" sz="1600" dirty="0" smtClean="0">
                <a:solidFill>
                  <a:srgbClr val="E7665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apprenticeships</a:t>
            </a:r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GB" sz="1600" dirty="0" smtClean="0">
                <a:solidFill>
                  <a:srgbClr val="E7665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Help other agencies to target their services more efficiently and effectively</a:t>
            </a:r>
            <a:endParaRPr lang="en-GB" sz="1600" dirty="0">
              <a:solidFill>
                <a:srgbClr val="E7665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GB" sz="1600" dirty="0" smtClean="0">
                <a:solidFill>
                  <a:srgbClr val="E7665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Help ensure the new Curriculum for Wales prepares young people for the world of work</a:t>
            </a:r>
            <a:endParaRPr lang="en-GB" sz="1600" dirty="0">
              <a:solidFill>
                <a:srgbClr val="E7665E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21453" y="307104"/>
            <a:ext cx="2135743" cy="745815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467544" y="1052736"/>
            <a:ext cx="5616624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800" b="1" dirty="0" smtClean="0">
                <a:solidFill>
                  <a:srgbClr val="20708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Deliver </a:t>
            </a:r>
            <a:r>
              <a:rPr lang="en-GB" sz="2800" b="1" dirty="0">
                <a:solidFill>
                  <a:srgbClr val="20708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services </a:t>
            </a:r>
            <a:r>
              <a:rPr lang="en-GB" sz="2800" b="1" dirty="0" smtClean="0">
                <a:solidFill>
                  <a:srgbClr val="20708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focused </a:t>
            </a:r>
            <a:r>
              <a:rPr lang="en-GB" sz="2800" b="1" dirty="0">
                <a:solidFill>
                  <a:srgbClr val="20708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on contributing to key outcomes</a:t>
            </a:r>
            <a:r>
              <a:rPr lang="en-GB" sz="2800" b="1" dirty="0" smtClean="0">
                <a:solidFill>
                  <a:srgbClr val="20708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en-GB" sz="2800" dirty="0">
              <a:solidFill>
                <a:srgbClr val="20708D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21451" y="1652397"/>
            <a:ext cx="3070519" cy="52796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109038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7614EDF9F6A814F97044BBFE96F8881" ma:contentTypeVersion="8" ma:contentTypeDescription="Create a new document." ma:contentTypeScope="" ma:versionID="5a5b8731ae62df92768c9d48e330f974">
  <xsd:schema xmlns:xsd="http://www.w3.org/2001/XMLSchema" xmlns:xs="http://www.w3.org/2001/XMLSchema" xmlns:p="http://schemas.microsoft.com/office/2006/metadata/properties" xmlns:ns2="169d34e0-e3c6-438c-afd4-cc9c21471bf0" xmlns:ns3="47ac188a-5786-4896-a779-c3ca6eeafed3" targetNamespace="http://schemas.microsoft.com/office/2006/metadata/properties" ma:root="true" ma:fieldsID="9dc858a4255908d6957baa92ac331ff4" ns2:_="" ns3:_="">
    <xsd:import namespace="169d34e0-e3c6-438c-afd4-cc9c21471bf0"/>
    <xsd:import namespace="47ac188a-5786-4896-a779-c3ca6eeafed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DateTaken" minOccurs="0"/>
                <xsd:element ref="ns2:MediaServiceOCR" minOccurs="0"/>
                <xsd:element ref="ns2:MediaServiceLocation" minOccurs="0"/>
                <xsd:element ref="ns3:SharedWithUsers" minOccurs="0"/>
                <xsd:element ref="ns3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9d34e0-e3c6-438c-afd4-cc9c21471bf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MediaServiceAutoTags" ma:internalName="MediaServiceAutoTags" ma:readOnly="true">
      <xsd:simpleType>
        <xsd:restriction base="dms:Text"/>
      </xsd:simpleType>
    </xsd:element>
    <xsd:element name="MediaServiceDateTaken" ma:index="11" nillable="true" ma:displayName="MediaServiceDateTaken" ma:hidden="true" ma:internalName="MediaServiceDateTaken" ma:readOnly="true">
      <xsd:simpleType>
        <xsd:restriction base="dms:Text"/>
      </xsd:simpleType>
    </xsd:element>
    <xsd:element name="MediaServiceOCR" ma:index="12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3" nillable="true" ma:displayName="MediaServiceLocation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7ac188a-5786-4896-a779-c3ca6eeafed3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A69E2885-1E4C-431E-ABA3-80904B4E6403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169d34e0-e3c6-438c-afd4-cc9c21471bf0"/>
    <ds:schemaRef ds:uri="47ac188a-5786-4896-a779-c3ca6eeafed3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A6454B64-2034-400B-BA24-0C7D6879B0A5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31D0CA1F-9422-45AD-A1CF-A6374AF1F97A}">
  <ds:schemaRefs>
    <ds:schemaRef ds:uri="169d34e0-e3c6-438c-afd4-cc9c21471bf0"/>
    <ds:schemaRef ds:uri="http://purl.org/dc/terms/"/>
    <ds:schemaRef ds:uri="http://schemas.openxmlformats.org/package/2006/metadata/core-properties"/>
    <ds:schemaRef ds:uri="http://schemas.microsoft.com/office/2006/documentManagement/types"/>
    <ds:schemaRef ds:uri="http://schemas.microsoft.com/office/infopath/2007/PartnerControls"/>
    <ds:schemaRef ds:uri="http://purl.org/dc/elements/1.1/"/>
    <ds:schemaRef ds:uri="http://schemas.microsoft.com/office/2006/metadata/properties"/>
    <ds:schemaRef ds:uri="47ac188a-5786-4896-a779-c3ca6eeafed3"/>
    <ds:schemaRef ds:uri="http://www.w3.org/XML/1998/namespace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5304</TotalTime>
  <Words>924</Words>
  <Application>Microsoft Office PowerPoint</Application>
  <PresentationFormat>On-screen Show (4:3)</PresentationFormat>
  <Paragraphs>166</Paragraphs>
  <Slides>31</Slides>
  <Notes>28</Notes>
  <HiddenSlides>0</HiddenSlides>
  <MMClips>1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31</vt:i4>
      </vt:variant>
    </vt:vector>
  </HeadingPairs>
  <TitlesOfParts>
    <vt:vector size="33" baseType="lpstr">
      <vt:lpstr>Office Theme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Careers Wales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Careers Wales Overview of Services to Clients</dc:title>
  <dc:creator>Ciara Bomford</dc:creator>
  <cp:lastModifiedBy>Karen Smith</cp:lastModifiedBy>
  <cp:revision>512</cp:revision>
  <cp:lastPrinted>2017-07-05T14:22:31Z</cp:lastPrinted>
  <dcterms:created xsi:type="dcterms:W3CDTF">2016-09-02T08:30:50Z</dcterms:created>
  <dcterms:modified xsi:type="dcterms:W3CDTF">2018-06-25T20:06:58Z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0x010100A7614EDF9F6A814F97044BBFE96F8881</vt:lpwstr>
  </property>
</Properties>
</file>